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  <p:sldMasterId id="2147483978" r:id="rId2"/>
  </p:sldMasterIdLst>
  <p:notesMasterIdLst>
    <p:notesMasterId r:id="rId24"/>
  </p:notesMasterIdLst>
  <p:handoutMasterIdLst>
    <p:handoutMasterId r:id="rId25"/>
  </p:handoutMasterIdLst>
  <p:sldIdLst>
    <p:sldId id="1273" r:id="rId3"/>
    <p:sldId id="4503" r:id="rId4"/>
    <p:sldId id="4491" r:id="rId5"/>
    <p:sldId id="4488" r:id="rId6"/>
    <p:sldId id="4501" r:id="rId7"/>
    <p:sldId id="4511" r:id="rId8"/>
    <p:sldId id="4514" r:id="rId9"/>
    <p:sldId id="4513" r:id="rId10"/>
    <p:sldId id="4510" r:id="rId11"/>
    <p:sldId id="1332" r:id="rId12"/>
    <p:sldId id="4502" r:id="rId13"/>
    <p:sldId id="4506" r:id="rId14"/>
    <p:sldId id="4507" r:id="rId15"/>
    <p:sldId id="1330" r:id="rId16"/>
    <p:sldId id="4498" r:id="rId17"/>
    <p:sldId id="4499" r:id="rId18"/>
    <p:sldId id="377" r:id="rId19"/>
    <p:sldId id="4500" r:id="rId20"/>
    <p:sldId id="272" r:id="rId21"/>
    <p:sldId id="4508" r:id="rId22"/>
    <p:sldId id="45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FF6EFF6-4CB5-4A61-A452-337702AAD569}">
          <p14:sldIdLst>
            <p14:sldId id="1273"/>
          </p14:sldIdLst>
        </p14:section>
        <p14:section name="Modernizing Learning" id="{D0FE1729-E6A6-44A3-A71A-29B3B2EAA023}">
          <p14:sldIdLst>
            <p14:sldId id="4503"/>
            <p14:sldId id="4491"/>
            <p14:sldId id="4488"/>
            <p14:sldId id="4501"/>
            <p14:sldId id="4511"/>
            <p14:sldId id="4514"/>
            <p14:sldId id="4513"/>
          </p14:sldIdLst>
        </p14:section>
        <p14:section name="Outreach" id="{A0A57764-CB5A-4B44-8AB9-3ACD9DFBE4C8}">
          <p14:sldIdLst>
            <p14:sldId id="4510"/>
            <p14:sldId id="1332"/>
            <p14:sldId id="4502"/>
            <p14:sldId id="4506"/>
            <p14:sldId id="4507"/>
            <p14:sldId id="1330"/>
            <p14:sldId id="4498"/>
            <p14:sldId id="4499"/>
            <p14:sldId id="377"/>
            <p14:sldId id="4500"/>
            <p14:sldId id="272"/>
            <p14:sldId id="4508"/>
            <p14:sldId id="4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1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7D"/>
    <a:srgbClr val="105D7D"/>
    <a:srgbClr val="F9EDE8"/>
    <a:srgbClr val="000000"/>
    <a:srgbClr val="FFFFFF"/>
    <a:srgbClr val="FFFF99"/>
    <a:srgbClr val="FFFF00"/>
    <a:srgbClr val="CFDDE9"/>
    <a:srgbClr val="758BA3"/>
    <a:srgbClr val="8B0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/>
    <p:restoredTop sz="87781"/>
  </p:normalViewPr>
  <p:slideViewPr>
    <p:cSldViewPr snapToGrid="0" snapToObjects="1">
      <p:cViewPr>
        <p:scale>
          <a:sx n="99" d="100"/>
          <a:sy n="99" d="100"/>
        </p:scale>
        <p:origin x="608" y="368"/>
      </p:cViewPr>
      <p:guideLst>
        <p:guide orient="horz" pos="696"/>
        <p:guide pos="672"/>
        <p:guide pos="1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6CF0F-3CC7-9D43-B163-D8A55545963F}" type="doc">
      <dgm:prSet loTypeId="urn:microsoft.com/office/officeart/2005/8/layout/radial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43E807C-991D-4C45-B6D3-BC193B4A347B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Principal</a:t>
          </a:r>
        </a:p>
      </dgm:t>
    </dgm:pt>
    <dgm:pt modelId="{4C94F2FA-0553-124E-92C9-9780143242F7}" type="parTrans" cxnId="{D69B849D-71DA-D443-8C31-503BDA4E57D3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8F022A7D-8261-7449-B993-120877F05CC7}" type="sibTrans" cxnId="{D69B849D-71DA-D443-8C31-503BDA4E57D3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A5501D0F-1C5D-AA48-BC90-23EC7104D505}">
      <dgm:prSet phldrT="[Text]"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Community Manager(s)</a:t>
          </a:r>
        </a:p>
      </dgm:t>
    </dgm:pt>
    <dgm:pt modelId="{2B97BD09-8400-E44F-9C6C-A6B951780612}" type="parTrans" cxnId="{CB9569AA-8F0A-7640-9E6A-A5C41D71CAB7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7856860E-DB28-C64D-9B5A-0FE1E9E7E475}" type="sibTrans" cxnId="{CB9569AA-8F0A-7640-9E6A-A5C41D71CAB7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F4A76209-30E3-2B46-B495-0C78E70B1062}">
      <dgm:prSet phldrT="[Text]"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Outreach </a:t>
          </a:r>
          <a:br>
            <a:rPr lang="en-US" sz="1400">
              <a:solidFill>
                <a:schemeClr val="bg1"/>
              </a:solidFill>
            </a:rPr>
          </a:br>
          <a:r>
            <a:rPr lang="en-US" sz="1400">
              <a:solidFill>
                <a:schemeClr val="bg1"/>
              </a:solidFill>
            </a:rPr>
            <a:t>Integrator</a:t>
          </a:r>
        </a:p>
      </dgm:t>
    </dgm:pt>
    <dgm:pt modelId="{94BE7809-E245-8949-8FBD-B2D0B4C68599}" type="parTrans" cxnId="{C361D420-9175-4945-B33B-4961E0762726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D3366D05-57DE-6547-905E-77FE2D924BCB}" type="sibTrans" cxnId="{C361D420-9175-4945-B33B-4961E0762726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30315B97-C183-5542-B72B-C3B18B3D7EF5}">
      <dgm:prSet phldrT="[Text]"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Technical Writer/</a:t>
          </a:r>
          <a:br>
            <a:rPr lang="en-US" sz="1400">
              <a:solidFill>
                <a:schemeClr val="bg1"/>
              </a:solidFill>
            </a:rPr>
          </a:br>
          <a:r>
            <a:rPr lang="en-US" sz="1400">
              <a:solidFill>
                <a:schemeClr val="bg1"/>
              </a:solidFill>
            </a:rPr>
            <a:t>Editor</a:t>
          </a:r>
        </a:p>
      </dgm:t>
    </dgm:pt>
    <dgm:pt modelId="{5DA9D2D8-5A26-594A-94F6-9CAF33B2994A}" type="parTrans" cxnId="{9FAD2062-ADA3-FB43-823F-E72EACF2E9E9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C32CDE96-9DA4-CD4A-8CFD-88E3E6163ED9}" type="sibTrans" cxnId="{9FAD2062-ADA3-FB43-823F-E72EACF2E9E9}">
      <dgm:prSet/>
      <dgm:spPr/>
      <dgm:t>
        <a:bodyPr/>
        <a:lstStyle/>
        <a:p>
          <a:endParaRPr lang="en-US" sz="2000">
            <a:solidFill>
              <a:schemeClr val="bg1"/>
            </a:solidFill>
          </a:endParaRPr>
        </a:p>
      </dgm:t>
    </dgm:pt>
    <dgm:pt modelId="{8988485C-5A51-0448-9744-640990A9DD34}">
      <dgm:prSet custT="1"/>
      <dgm:spPr/>
      <dgm:t>
        <a:bodyPr lIns="0" rIns="0"/>
        <a:lstStyle/>
        <a:p>
          <a:r>
            <a:rPr lang="en-US" sz="1400">
              <a:solidFill>
                <a:schemeClr val="bg1"/>
              </a:solidFill>
            </a:rPr>
            <a:t>Website Administrator</a:t>
          </a:r>
        </a:p>
      </dgm:t>
    </dgm:pt>
    <dgm:pt modelId="{2759FB98-FA45-3545-8583-8505D5CC5C7E}" type="parTrans" cxnId="{4211CA4A-76F2-614E-85B5-6C20CA77E1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833CC8-3A93-E24A-B3CC-240D00714943}" type="sibTrans" cxnId="{4211CA4A-76F2-614E-85B5-6C20CA77E1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EF795C-9952-3C47-A829-00600E4FC65A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Graphic Designer</a:t>
          </a:r>
          <a:br>
            <a:rPr lang="en-US" sz="1400" dirty="0">
              <a:solidFill>
                <a:schemeClr val="bg1"/>
              </a:solidFill>
            </a:rPr>
          </a:br>
          <a:r>
            <a:rPr lang="en-US" sz="1400" dirty="0">
              <a:solidFill>
                <a:schemeClr val="bg1"/>
              </a:solidFill>
            </a:rPr>
            <a:t>Photographer Videographer</a:t>
          </a:r>
        </a:p>
      </dgm:t>
    </dgm:pt>
    <dgm:pt modelId="{FF1AA3F8-C6B7-4641-AA16-15DA90ACDC09}" type="parTrans" cxnId="{E8DE406B-C7BD-854F-BB3B-7BCAAAEBF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031C7C-E307-E449-AF6E-AD53F406359E}" type="sibTrans" cxnId="{E8DE406B-C7BD-854F-BB3B-7BCAAAEBF6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A6F0727-1EF6-4247-A534-AE2BF566F550}">
      <dgm:prSet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Meetings and Events Coordinator</a:t>
          </a:r>
        </a:p>
      </dgm:t>
    </dgm:pt>
    <dgm:pt modelId="{1A896682-D2A7-1144-841D-D1308D00099F}" type="parTrans" cxnId="{C2744E82-6E73-7F4D-9DA7-F0509D9E104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BC36E2-E588-FA46-AC4A-D2EA3856B3B2}" type="sibTrans" cxnId="{C2744E82-6E73-7F4D-9DA7-F0509D9E104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092A513-DB10-EA4E-BA43-58BC83831A38}">
      <dgm:prSet custT="1"/>
      <dgm:spPr/>
      <dgm:t>
        <a:bodyPr/>
        <a:lstStyle/>
        <a:p>
          <a:r>
            <a:rPr lang="en-US" sz="1400">
              <a:solidFill>
                <a:schemeClr val="bg1"/>
              </a:solidFill>
            </a:rPr>
            <a:t>Protocol Specialist</a:t>
          </a:r>
        </a:p>
      </dgm:t>
    </dgm:pt>
    <dgm:pt modelId="{77523FDE-5041-B040-A1AC-E78A0CF7912E}" type="parTrans" cxnId="{677EFFBA-F189-0643-8B10-F4FB33D3BD8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FF2E08C-4A34-CB4E-A65C-F2AB12112AA8}" type="sibTrans" cxnId="{677EFFBA-F189-0643-8B10-F4FB33D3BD8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0960F11-27ED-7940-A738-48186CB2CE13}" type="pres">
      <dgm:prSet presAssocID="{5DA6CF0F-3CC7-9D43-B163-D8A55545963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CB926F-1D90-3840-B475-416866B7C71A}" type="pres">
      <dgm:prSet presAssocID="{343E807C-991D-4C45-B6D3-BC193B4A347B}" presName="centerShape" presStyleLbl="node0" presStyleIdx="0" presStyleCnt="1" custScaleX="130980" custScaleY="130980"/>
      <dgm:spPr/>
    </dgm:pt>
    <dgm:pt modelId="{C695482A-1334-4A41-AD5B-6CBF5CA6E9ED}" type="pres">
      <dgm:prSet presAssocID="{2B97BD09-8400-E44F-9C6C-A6B951780612}" presName="Name9" presStyleLbl="parChTrans1D2" presStyleIdx="0" presStyleCnt="7"/>
      <dgm:spPr/>
    </dgm:pt>
    <dgm:pt modelId="{CFB20293-6724-7B4D-AD99-85DB58B718EF}" type="pres">
      <dgm:prSet presAssocID="{2B97BD09-8400-E44F-9C6C-A6B951780612}" presName="connTx" presStyleLbl="parChTrans1D2" presStyleIdx="0" presStyleCnt="7"/>
      <dgm:spPr/>
    </dgm:pt>
    <dgm:pt modelId="{464B3F2E-A0FE-1B4F-B3EC-EF803125EFB3}" type="pres">
      <dgm:prSet presAssocID="{A5501D0F-1C5D-AA48-BC90-23EC7104D505}" presName="node" presStyleLbl="node1" presStyleIdx="0" presStyleCnt="7" custScaleX="114607" custScaleY="114607">
        <dgm:presLayoutVars>
          <dgm:bulletEnabled val="1"/>
        </dgm:presLayoutVars>
      </dgm:prSet>
      <dgm:spPr/>
    </dgm:pt>
    <dgm:pt modelId="{28BE92B2-75E5-C44E-8BF1-38EF0695183C}" type="pres">
      <dgm:prSet presAssocID="{94BE7809-E245-8949-8FBD-B2D0B4C68599}" presName="Name9" presStyleLbl="parChTrans1D2" presStyleIdx="1" presStyleCnt="7"/>
      <dgm:spPr/>
    </dgm:pt>
    <dgm:pt modelId="{9964CDA5-57F4-FD49-8DC1-B4789F73A762}" type="pres">
      <dgm:prSet presAssocID="{94BE7809-E245-8949-8FBD-B2D0B4C68599}" presName="connTx" presStyleLbl="parChTrans1D2" presStyleIdx="1" presStyleCnt="7"/>
      <dgm:spPr/>
    </dgm:pt>
    <dgm:pt modelId="{A8E87694-502A-F64B-BCE7-0C973C7FF390}" type="pres">
      <dgm:prSet presAssocID="{F4A76209-30E3-2B46-B495-0C78E70B1062}" presName="node" presStyleLbl="node1" presStyleIdx="1" presStyleCnt="7" custScaleX="114607" custScaleY="114607">
        <dgm:presLayoutVars>
          <dgm:bulletEnabled val="1"/>
        </dgm:presLayoutVars>
      </dgm:prSet>
      <dgm:spPr/>
    </dgm:pt>
    <dgm:pt modelId="{0B46A937-E20C-7048-8D6F-EF445B7152BD}" type="pres">
      <dgm:prSet presAssocID="{5DA9D2D8-5A26-594A-94F6-9CAF33B2994A}" presName="Name9" presStyleLbl="parChTrans1D2" presStyleIdx="2" presStyleCnt="7"/>
      <dgm:spPr/>
    </dgm:pt>
    <dgm:pt modelId="{C036A8CE-EDBB-AE44-ACE0-4DB321C0AF8C}" type="pres">
      <dgm:prSet presAssocID="{5DA9D2D8-5A26-594A-94F6-9CAF33B2994A}" presName="connTx" presStyleLbl="parChTrans1D2" presStyleIdx="2" presStyleCnt="7"/>
      <dgm:spPr/>
    </dgm:pt>
    <dgm:pt modelId="{D6BFE5D7-D6BA-2A4F-BA25-305B8FBBEDC1}" type="pres">
      <dgm:prSet presAssocID="{30315B97-C183-5542-B72B-C3B18B3D7EF5}" presName="node" presStyleLbl="node1" presStyleIdx="2" presStyleCnt="7" custScaleX="114607" custScaleY="114607">
        <dgm:presLayoutVars>
          <dgm:bulletEnabled val="1"/>
        </dgm:presLayoutVars>
      </dgm:prSet>
      <dgm:spPr/>
    </dgm:pt>
    <dgm:pt modelId="{892CAB50-1000-A344-B129-459F0FBECB1B}" type="pres">
      <dgm:prSet presAssocID="{2759FB98-FA45-3545-8583-8505D5CC5C7E}" presName="Name9" presStyleLbl="parChTrans1D2" presStyleIdx="3" presStyleCnt="7"/>
      <dgm:spPr/>
    </dgm:pt>
    <dgm:pt modelId="{57F7C5BE-1EA3-604D-B39A-F6BF319D8A02}" type="pres">
      <dgm:prSet presAssocID="{2759FB98-FA45-3545-8583-8505D5CC5C7E}" presName="connTx" presStyleLbl="parChTrans1D2" presStyleIdx="3" presStyleCnt="7"/>
      <dgm:spPr/>
    </dgm:pt>
    <dgm:pt modelId="{4DA7B1B7-C1F1-DD4F-A8CC-9C42634B2029}" type="pres">
      <dgm:prSet presAssocID="{8988485C-5A51-0448-9744-640990A9DD34}" presName="node" presStyleLbl="node1" presStyleIdx="3" presStyleCnt="7" custScaleX="114607" custScaleY="114607">
        <dgm:presLayoutVars>
          <dgm:bulletEnabled val="1"/>
        </dgm:presLayoutVars>
      </dgm:prSet>
      <dgm:spPr/>
    </dgm:pt>
    <dgm:pt modelId="{27975ECF-3D51-544A-BCAC-AFFE5D8DE74E}" type="pres">
      <dgm:prSet presAssocID="{FF1AA3F8-C6B7-4641-AA16-15DA90ACDC09}" presName="Name9" presStyleLbl="parChTrans1D2" presStyleIdx="4" presStyleCnt="7"/>
      <dgm:spPr/>
    </dgm:pt>
    <dgm:pt modelId="{8D36C86D-8002-9846-BDD4-DBAC27BDA902}" type="pres">
      <dgm:prSet presAssocID="{FF1AA3F8-C6B7-4641-AA16-15DA90ACDC09}" presName="connTx" presStyleLbl="parChTrans1D2" presStyleIdx="4" presStyleCnt="7"/>
      <dgm:spPr/>
    </dgm:pt>
    <dgm:pt modelId="{C98D45C6-D221-264F-88DB-DB20C75E277C}" type="pres">
      <dgm:prSet presAssocID="{B2EF795C-9952-3C47-A829-00600E4FC65A}" presName="node" presStyleLbl="node1" presStyleIdx="4" presStyleCnt="7" custScaleX="114607" custScaleY="114607">
        <dgm:presLayoutVars>
          <dgm:bulletEnabled val="1"/>
        </dgm:presLayoutVars>
      </dgm:prSet>
      <dgm:spPr/>
    </dgm:pt>
    <dgm:pt modelId="{E14284F4-5019-0F43-A7E9-708062FD5C90}" type="pres">
      <dgm:prSet presAssocID="{1A896682-D2A7-1144-841D-D1308D00099F}" presName="Name9" presStyleLbl="parChTrans1D2" presStyleIdx="5" presStyleCnt="7"/>
      <dgm:spPr/>
    </dgm:pt>
    <dgm:pt modelId="{8908335C-37B7-B347-8A01-CF1D9E5ECD19}" type="pres">
      <dgm:prSet presAssocID="{1A896682-D2A7-1144-841D-D1308D00099F}" presName="connTx" presStyleLbl="parChTrans1D2" presStyleIdx="5" presStyleCnt="7"/>
      <dgm:spPr/>
    </dgm:pt>
    <dgm:pt modelId="{056C55AA-1435-AB47-ADAD-08B07E46016E}" type="pres">
      <dgm:prSet presAssocID="{CA6F0727-1EF6-4247-A534-AE2BF566F550}" presName="node" presStyleLbl="node1" presStyleIdx="5" presStyleCnt="7" custScaleX="114607" custScaleY="114607">
        <dgm:presLayoutVars>
          <dgm:bulletEnabled val="1"/>
        </dgm:presLayoutVars>
      </dgm:prSet>
      <dgm:spPr/>
    </dgm:pt>
    <dgm:pt modelId="{F816B35B-E93B-C342-87B5-F9C8A694FDAB}" type="pres">
      <dgm:prSet presAssocID="{77523FDE-5041-B040-A1AC-E78A0CF7912E}" presName="Name9" presStyleLbl="parChTrans1D2" presStyleIdx="6" presStyleCnt="7"/>
      <dgm:spPr/>
    </dgm:pt>
    <dgm:pt modelId="{F7232AFC-287C-614F-BACC-568E6D304190}" type="pres">
      <dgm:prSet presAssocID="{77523FDE-5041-B040-A1AC-E78A0CF7912E}" presName="connTx" presStyleLbl="parChTrans1D2" presStyleIdx="6" presStyleCnt="7"/>
      <dgm:spPr/>
    </dgm:pt>
    <dgm:pt modelId="{46875ECF-87E0-B844-A1C7-E58338E814F8}" type="pres">
      <dgm:prSet presAssocID="{8092A513-DB10-EA4E-BA43-58BC83831A38}" presName="node" presStyleLbl="node1" presStyleIdx="6" presStyleCnt="7" custScaleX="114607" custScaleY="114607">
        <dgm:presLayoutVars>
          <dgm:bulletEnabled val="1"/>
        </dgm:presLayoutVars>
      </dgm:prSet>
      <dgm:spPr/>
    </dgm:pt>
  </dgm:ptLst>
  <dgm:cxnLst>
    <dgm:cxn modelId="{3B104F05-45D4-804E-A02D-B3281568F6E3}" type="presOf" srcId="{2759FB98-FA45-3545-8583-8505D5CC5C7E}" destId="{892CAB50-1000-A344-B129-459F0FBECB1B}" srcOrd="0" destOrd="0" presId="urn:microsoft.com/office/officeart/2005/8/layout/radial1"/>
    <dgm:cxn modelId="{92A1FE0F-DCD7-B544-A4A0-370B6873DB69}" type="presOf" srcId="{F4A76209-30E3-2B46-B495-0C78E70B1062}" destId="{A8E87694-502A-F64B-BCE7-0C973C7FF390}" srcOrd="0" destOrd="0" presId="urn:microsoft.com/office/officeart/2005/8/layout/radial1"/>
    <dgm:cxn modelId="{B2653420-BD51-C44F-B4CB-E94CC4B6C639}" type="presOf" srcId="{94BE7809-E245-8949-8FBD-B2D0B4C68599}" destId="{28BE92B2-75E5-C44E-8BF1-38EF0695183C}" srcOrd="0" destOrd="0" presId="urn:microsoft.com/office/officeart/2005/8/layout/radial1"/>
    <dgm:cxn modelId="{C361D420-9175-4945-B33B-4961E0762726}" srcId="{343E807C-991D-4C45-B6D3-BC193B4A347B}" destId="{F4A76209-30E3-2B46-B495-0C78E70B1062}" srcOrd="1" destOrd="0" parTransId="{94BE7809-E245-8949-8FBD-B2D0B4C68599}" sibTransId="{D3366D05-57DE-6547-905E-77FE2D924BCB}"/>
    <dgm:cxn modelId="{7690BF30-5E3B-F943-9834-FBFD4C5A4F02}" type="presOf" srcId="{FF1AA3F8-C6B7-4641-AA16-15DA90ACDC09}" destId="{27975ECF-3D51-544A-BCAC-AFFE5D8DE74E}" srcOrd="0" destOrd="0" presId="urn:microsoft.com/office/officeart/2005/8/layout/radial1"/>
    <dgm:cxn modelId="{05741239-2BCF-A142-9B2E-547EE9609AB8}" type="presOf" srcId="{1A896682-D2A7-1144-841D-D1308D00099F}" destId="{E14284F4-5019-0F43-A7E9-708062FD5C90}" srcOrd="0" destOrd="0" presId="urn:microsoft.com/office/officeart/2005/8/layout/radial1"/>
    <dgm:cxn modelId="{FD7C743D-EE37-274C-BDDA-2374F6FF69CE}" type="presOf" srcId="{FF1AA3F8-C6B7-4641-AA16-15DA90ACDC09}" destId="{8D36C86D-8002-9846-BDD4-DBAC27BDA902}" srcOrd="1" destOrd="0" presId="urn:microsoft.com/office/officeart/2005/8/layout/radial1"/>
    <dgm:cxn modelId="{BF8C763E-518C-C843-868F-708E7F765253}" type="presOf" srcId="{94BE7809-E245-8949-8FBD-B2D0B4C68599}" destId="{9964CDA5-57F4-FD49-8DC1-B4789F73A762}" srcOrd="1" destOrd="0" presId="urn:microsoft.com/office/officeart/2005/8/layout/radial1"/>
    <dgm:cxn modelId="{B747E643-AA00-7847-A1C6-138FE591FDE9}" type="presOf" srcId="{1A896682-D2A7-1144-841D-D1308D00099F}" destId="{8908335C-37B7-B347-8A01-CF1D9E5ECD19}" srcOrd="1" destOrd="0" presId="urn:microsoft.com/office/officeart/2005/8/layout/radial1"/>
    <dgm:cxn modelId="{5FC75C4A-67B9-7D4E-965C-DF59DF44C101}" type="presOf" srcId="{B2EF795C-9952-3C47-A829-00600E4FC65A}" destId="{C98D45C6-D221-264F-88DB-DB20C75E277C}" srcOrd="0" destOrd="0" presId="urn:microsoft.com/office/officeart/2005/8/layout/radial1"/>
    <dgm:cxn modelId="{4211CA4A-76F2-614E-85B5-6C20CA77E10B}" srcId="{343E807C-991D-4C45-B6D3-BC193B4A347B}" destId="{8988485C-5A51-0448-9744-640990A9DD34}" srcOrd="3" destOrd="0" parTransId="{2759FB98-FA45-3545-8583-8505D5CC5C7E}" sibTransId="{95833CC8-3A93-E24A-B3CC-240D00714943}"/>
    <dgm:cxn modelId="{9FAD2062-ADA3-FB43-823F-E72EACF2E9E9}" srcId="{343E807C-991D-4C45-B6D3-BC193B4A347B}" destId="{30315B97-C183-5542-B72B-C3B18B3D7EF5}" srcOrd="2" destOrd="0" parTransId="{5DA9D2D8-5A26-594A-94F6-9CAF33B2994A}" sibTransId="{C32CDE96-9DA4-CD4A-8CFD-88E3E6163ED9}"/>
    <dgm:cxn modelId="{E8DE406B-C7BD-854F-BB3B-7BCAAAEBF639}" srcId="{343E807C-991D-4C45-B6D3-BC193B4A347B}" destId="{B2EF795C-9952-3C47-A829-00600E4FC65A}" srcOrd="4" destOrd="0" parTransId="{FF1AA3F8-C6B7-4641-AA16-15DA90ACDC09}" sibTransId="{C3031C7C-E307-E449-AF6E-AD53F406359E}"/>
    <dgm:cxn modelId="{FF728270-C7BC-2745-89F9-CED52AC139A9}" type="presOf" srcId="{2B97BD09-8400-E44F-9C6C-A6B951780612}" destId="{C695482A-1334-4A41-AD5B-6CBF5CA6E9ED}" srcOrd="0" destOrd="0" presId="urn:microsoft.com/office/officeart/2005/8/layout/radial1"/>
    <dgm:cxn modelId="{DD73BC7F-6F35-3540-BD30-2EB5BA5AFE7E}" type="presOf" srcId="{77523FDE-5041-B040-A1AC-E78A0CF7912E}" destId="{F7232AFC-287C-614F-BACC-568E6D304190}" srcOrd="1" destOrd="0" presId="urn:microsoft.com/office/officeart/2005/8/layout/radial1"/>
    <dgm:cxn modelId="{C2744E82-6E73-7F4D-9DA7-F0509D9E104D}" srcId="{343E807C-991D-4C45-B6D3-BC193B4A347B}" destId="{CA6F0727-1EF6-4247-A534-AE2BF566F550}" srcOrd="5" destOrd="0" parTransId="{1A896682-D2A7-1144-841D-D1308D00099F}" sibTransId="{DEBC36E2-E588-FA46-AC4A-D2EA3856B3B2}"/>
    <dgm:cxn modelId="{448A0583-2FC5-454B-83E7-A2A32190E1CD}" type="presOf" srcId="{2759FB98-FA45-3545-8583-8505D5CC5C7E}" destId="{57F7C5BE-1EA3-604D-B39A-F6BF319D8A02}" srcOrd="1" destOrd="0" presId="urn:microsoft.com/office/officeart/2005/8/layout/radial1"/>
    <dgm:cxn modelId="{6C0BD784-9B36-F84B-9F4A-6ACDA0C199F1}" type="presOf" srcId="{2B97BD09-8400-E44F-9C6C-A6B951780612}" destId="{CFB20293-6724-7B4D-AD99-85DB58B718EF}" srcOrd="1" destOrd="0" presId="urn:microsoft.com/office/officeart/2005/8/layout/radial1"/>
    <dgm:cxn modelId="{CDB4CB8D-CF19-5F49-841E-9F0581B3F11A}" type="presOf" srcId="{CA6F0727-1EF6-4247-A534-AE2BF566F550}" destId="{056C55AA-1435-AB47-ADAD-08B07E46016E}" srcOrd="0" destOrd="0" presId="urn:microsoft.com/office/officeart/2005/8/layout/radial1"/>
    <dgm:cxn modelId="{E2473B8F-9B7A-DB4A-801A-45292A8EB37F}" type="presOf" srcId="{343E807C-991D-4C45-B6D3-BC193B4A347B}" destId="{E8CB926F-1D90-3840-B475-416866B7C71A}" srcOrd="0" destOrd="0" presId="urn:microsoft.com/office/officeart/2005/8/layout/radial1"/>
    <dgm:cxn modelId="{D69B849D-71DA-D443-8C31-503BDA4E57D3}" srcId="{5DA6CF0F-3CC7-9D43-B163-D8A55545963F}" destId="{343E807C-991D-4C45-B6D3-BC193B4A347B}" srcOrd="0" destOrd="0" parTransId="{4C94F2FA-0553-124E-92C9-9780143242F7}" sibTransId="{8F022A7D-8261-7449-B993-120877F05CC7}"/>
    <dgm:cxn modelId="{223711A3-D6EF-E14F-8010-8CE95D1FA2F4}" type="presOf" srcId="{8092A513-DB10-EA4E-BA43-58BC83831A38}" destId="{46875ECF-87E0-B844-A1C7-E58338E814F8}" srcOrd="0" destOrd="0" presId="urn:microsoft.com/office/officeart/2005/8/layout/radial1"/>
    <dgm:cxn modelId="{ECB3BFA7-FF70-0A49-9234-AFB9B9CD869D}" type="presOf" srcId="{77523FDE-5041-B040-A1AC-E78A0CF7912E}" destId="{F816B35B-E93B-C342-87B5-F9C8A694FDAB}" srcOrd="0" destOrd="0" presId="urn:microsoft.com/office/officeart/2005/8/layout/radial1"/>
    <dgm:cxn modelId="{CB9569AA-8F0A-7640-9E6A-A5C41D71CAB7}" srcId="{343E807C-991D-4C45-B6D3-BC193B4A347B}" destId="{A5501D0F-1C5D-AA48-BC90-23EC7104D505}" srcOrd="0" destOrd="0" parTransId="{2B97BD09-8400-E44F-9C6C-A6B951780612}" sibTransId="{7856860E-DB28-C64D-9B5A-0FE1E9E7E475}"/>
    <dgm:cxn modelId="{7036ECAA-9A64-4644-89ED-067E16871527}" type="presOf" srcId="{5DA9D2D8-5A26-594A-94F6-9CAF33B2994A}" destId="{0B46A937-E20C-7048-8D6F-EF445B7152BD}" srcOrd="0" destOrd="0" presId="urn:microsoft.com/office/officeart/2005/8/layout/radial1"/>
    <dgm:cxn modelId="{5E4F3AB5-921B-5A43-AA26-D99F7454A305}" type="presOf" srcId="{5DA6CF0F-3CC7-9D43-B163-D8A55545963F}" destId="{50960F11-27ED-7940-A738-48186CB2CE13}" srcOrd="0" destOrd="0" presId="urn:microsoft.com/office/officeart/2005/8/layout/radial1"/>
    <dgm:cxn modelId="{CB7888B7-C88E-2649-977C-40AD877DC26D}" type="presOf" srcId="{A5501D0F-1C5D-AA48-BC90-23EC7104D505}" destId="{464B3F2E-A0FE-1B4F-B3EC-EF803125EFB3}" srcOrd="0" destOrd="0" presId="urn:microsoft.com/office/officeart/2005/8/layout/radial1"/>
    <dgm:cxn modelId="{677EFFBA-F189-0643-8B10-F4FB33D3BD8F}" srcId="{343E807C-991D-4C45-B6D3-BC193B4A347B}" destId="{8092A513-DB10-EA4E-BA43-58BC83831A38}" srcOrd="6" destOrd="0" parTransId="{77523FDE-5041-B040-A1AC-E78A0CF7912E}" sibTransId="{2FF2E08C-4A34-CB4E-A65C-F2AB12112AA8}"/>
    <dgm:cxn modelId="{3C135FD9-99A5-C647-9EC3-0B49CAAC644D}" type="presOf" srcId="{5DA9D2D8-5A26-594A-94F6-9CAF33B2994A}" destId="{C036A8CE-EDBB-AE44-ACE0-4DB321C0AF8C}" srcOrd="1" destOrd="0" presId="urn:microsoft.com/office/officeart/2005/8/layout/radial1"/>
    <dgm:cxn modelId="{5731AAED-4FCD-514C-8780-B5717A512942}" type="presOf" srcId="{8988485C-5A51-0448-9744-640990A9DD34}" destId="{4DA7B1B7-C1F1-DD4F-A8CC-9C42634B2029}" srcOrd="0" destOrd="0" presId="urn:microsoft.com/office/officeart/2005/8/layout/radial1"/>
    <dgm:cxn modelId="{AD0273F6-613F-7744-859C-E116C5F3E37C}" type="presOf" srcId="{30315B97-C183-5542-B72B-C3B18B3D7EF5}" destId="{D6BFE5D7-D6BA-2A4F-BA25-305B8FBBEDC1}" srcOrd="0" destOrd="0" presId="urn:microsoft.com/office/officeart/2005/8/layout/radial1"/>
    <dgm:cxn modelId="{BDF81294-2ECC-DB41-A654-6E4E9EE092ED}" type="presParOf" srcId="{50960F11-27ED-7940-A738-48186CB2CE13}" destId="{E8CB926F-1D90-3840-B475-416866B7C71A}" srcOrd="0" destOrd="0" presId="urn:microsoft.com/office/officeart/2005/8/layout/radial1"/>
    <dgm:cxn modelId="{B1F58EC3-3DB7-AB4E-8002-95A8F6F918C7}" type="presParOf" srcId="{50960F11-27ED-7940-A738-48186CB2CE13}" destId="{C695482A-1334-4A41-AD5B-6CBF5CA6E9ED}" srcOrd="1" destOrd="0" presId="urn:microsoft.com/office/officeart/2005/8/layout/radial1"/>
    <dgm:cxn modelId="{3741CC2B-D198-2F4B-BC9A-551D27454FFC}" type="presParOf" srcId="{C695482A-1334-4A41-AD5B-6CBF5CA6E9ED}" destId="{CFB20293-6724-7B4D-AD99-85DB58B718EF}" srcOrd="0" destOrd="0" presId="urn:microsoft.com/office/officeart/2005/8/layout/radial1"/>
    <dgm:cxn modelId="{1B90999B-F39C-B847-AAE8-6118F6B3FD9C}" type="presParOf" srcId="{50960F11-27ED-7940-A738-48186CB2CE13}" destId="{464B3F2E-A0FE-1B4F-B3EC-EF803125EFB3}" srcOrd="2" destOrd="0" presId="urn:microsoft.com/office/officeart/2005/8/layout/radial1"/>
    <dgm:cxn modelId="{85EDDCDB-7C8A-BE47-844E-73E58E3921DF}" type="presParOf" srcId="{50960F11-27ED-7940-A738-48186CB2CE13}" destId="{28BE92B2-75E5-C44E-8BF1-38EF0695183C}" srcOrd="3" destOrd="0" presId="urn:microsoft.com/office/officeart/2005/8/layout/radial1"/>
    <dgm:cxn modelId="{3A701522-643F-B740-B2D8-8B61980120F4}" type="presParOf" srcId="{28BE92B2-75E5-C44E-8BF1-38EF0695183C}" destId="{9964CDA5-57F4-FD49-8DC1-B4789F73A762}" srcOrd="0" destOrd="0" presId="urn:microsoft.com/office/officeart/2005/8/layout/radial1"/>
    <dgm:cxn modelId="{59001167-E0DF-8848-9752-C2A05FD62C71}" type="presParOf" srcId="{50960F11-27ED-7940-A738-48186CB2CE13}" destId="{A8E87694-502A-F64B-BCE7-0C973C7FF390}" srcOrd="4" destOrd="0" presId="urn:microsoft.com/office/officeart/2005/8/layout/radial1"/>
    <dgm:cxn modelId="{3AF2E0EE-68D3-3249-9596-BCA1609E35C9}" type="presParOf" srcId="{50960F11-27ED-7940-A738-48186CB2CE13}" destId="{0B46A937-E20C-7048-8D6F-EF445B7152BD}" srcOrd="5" destOrd="0" presId="urn:microsoft.com/office/officeart/2005/8/layout/radial1"/>
    <dgm:cxn modelId="{88CA3DD3-3F73-B24E-B42F-4A34E4E5A68A}" type="presParOf" srcId="{0B46A937-E20C-7048-8D6F-EF445B7152BD}" destId="{C036A8CE-EDBB-AE44-ACE0-4DB321C0AF8C}" srcOrd="0" destOrd="0" presId="urn:microsoft.com/office/officeart/2005/8/layout/radial1"/>
    <dgm:cxn modelId="{EF16BA98-29DF-DF46-B8F3-34AB87A29B87}" type="presParOf" srcId="{50960F11-27ED-7940-A738-48186CB2CE13}" destId="{D6BFE5D7-D6BA-2A4F-BA25-305B8FBBEDC1}" srcOrd="6" destOrd="0" presId="urn:microsoft.com/office/officeart/2005/8/layout/radial1"/>
    <dgm:cxn modelId="{B4A99B31-6B4D-BE4B-89C5-B7CB3F648EAF}" type="presParOf" srcId="{50960F11-27ED-7940-A738-48186CB2CE13}" destId="{892CAB50-1000-A344-B129-459F0FBECB1B}" srcOrd="7" destOrd="0" presId="urn:microsoft.com/office/officeart/2005/8/layout/radial1"/>
    <dgm:cxn modelId="{195F1AD8-05E1-664D-8282-56A25E687EA5}" type="presParOf" srcId="{892CAB50-1000-A344-B129-459F0FBECB1B}" destId="{57F7C5BE-1EA3-604D-B39A-F6BF319D8A02}" srcOrd="0" destOrd="0" presId="urn:microsoft.com/office/officeart/2005/8/layout/radial1"/>
    <dgm:cxn modelId="{C68DC973-297C-2E4D-8495-CA8863219B18}" type="presParOf" srcId="{50960F11-27ED-7940-A738-48186CB2CE13}" destId="{4DA7B1B7-C1F1-DD4F-A8CC-9C42634B2029}" srcOrd="8" destOrd="0" presId="urn:microsoft.com/office/officeart/2005/8/layout/radial1"/>
    <dgm:cxn modelId="{598EEFE8-CACE-5D49-8C1D-F3468CD33DC9}" type="presParOf" srcId="{50960F11-27ED-7940-A738-48186CB2CE13}" destId="{27975ECF-3D51-544A-BCAC-AFFE5D8DE74E}" srcOrd="9" destOrd="0" presId="urn:microsoft.com/office/officeart/2005/8/layout/radial1"/>
    <dgm:cxn modelId="{0F5E5741-5EEC-E249-9842-70884C2F1D40}" type="presParOf" srcId="{27975ECF-3D51-544A-BCAC-AFFE5D8DE74E}" destId="{8D36C86D-8002-9846-BDD4-DBAC27BDA902}" srcOrd="0" destOrd="0" presId="urn:microsoft.com/office/officeart/2005/8/layout/radial1"/>
    <dgm:cxn modelId="{34E37885-9F47-914A-AFC7-9A056129C6C3}" type="presParOf" srcId="{50960F11-27ED-7940-A738-48186CB2CE13}" destId="{C98D45C6-D221-264F-88DB-DB20C75E277C}" srcOrd="10" destOrd="0" presId="urn:microsoft.com/office/officeart/2005/8/layout/radial1"/>
    <dgm:cxn modelId="{29B2FB32-7305-CF48-A571-D9111D0681EB}" type="presParOf" srcId="{50960F11-27ED-7940-A738-48186CB2CE13}" destId="{E14284F4-5019-0F43-A7E9-708062FD5C90}" srcOrd="11" destOrd="0" presId="urn:microsoft.com/office/officeart/2005/8/layout/radial1"/>
    <dgm:cxn modelId="{7A7DC8CE-96CA-2343-A21F-DC93846A0BC4}" type="presParOf" srcId="{E14284F4-5019-0F43-A7E9-708062FD5C90}" destId="{8908335C-37B7-B347-8A01-CF1D9E5ECD19}" srcOrd="0" destOrd="0" presId="urn:microsoft.com/office/officeart/2005/8/layout/radial1"/>
    <dgm:cxn modelId="{7A48B240-C8CE-0042-9381-14934C9E63C8}" type="presParOf" srcId="{50960F11-27ED-7940-A738-48186CB2CE13}" destId="{056C55AA-1435-AB47-ADAD-08B07E46016E}" srcOrd="12" destOrd="0" presId="urn:microsoft.com/office/officeart/2005/8/layout/radial1"/>
    <dgm:cxn modelId="{EDEACBF5-5EFE-FE45-A6FA-E211CFA18FEA}" type="presParOf" srcId="{50960F11-27ED-7940-A738-48186CB2CE13}" destId="{F816B35B-E93B-C342-87B5-F9C8A694FDAB}" srcOrd="13" destOrd="0" presId="urn:microsoft.com/office/officeart/2005/8/layout/radial1"/>
    <dgm:cxn modelId="{2FB51B14-3F4F-FF43-AA3C-F61C660196CA}" type="presParOf" srcId="{F816B35B-E93B-C342-87B5-F9C8A694FDAB}" destId="{F7232AFC-287C-614F-BACC-568E6D304190}" srcOrd="0" destOrd="0" presId="urn:microsoft.com/office/officeart/2005/8/layout/radial1"/>
    <dgm:cxn modelId="{0583E677-5ECE-B344-9324-AD277A740048}" type="presParOf" srcId="{50960F11-27ED-7940-A738-48186CB2CE13}" destId="{46875ECF-87E0-B844-A1C7-E58338E814F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B926F-1D90-3840-B475-416866B7C71A}">
      <dsp:nvSpPr>
        <dsp:cNvPr id="0" name=""/>
        <dsp:cNvSpPr/>
      </dsp:nvSpPr>
      <dsp:spPr>
        <a:xfrm>
          <a:off x="4692649" y="1898665"/>
          <a:ext cx="1828800" cy="1828800"/>
        </a:xfrm>
        <a:prstGeom prst="ellipse">
          <a:avLst/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Principal</a:t>
          </a:r>
        </a:p>
      </dsp:txBody>
      <dsp:txXfrm>
        <a:off x="4960471" y="2166487"/>
        <a:ext cx="1293156" cy="1293156"/>
      </dsp:txXfrm>
    </dsp:sp>
    <dsp:sp modelId="{C695482A-1334-4A41-AD5B-6CBF5CA6E9ED}">
      <dsp:nvSpPr>
        <dsp:cNvPr id="0" name=""/>
        <dsp:cNvSpPr/>
      </dsp:nvSpPr>
      <dsp:spPr>
        <a:xfrm rot="16200000">
          <a:off x="5416830" y="1697239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5597539" y="1698934"/>
        <a:ext cx="19021" cy="19021"/>
      </dsp:txXfrm>
    </dsp:sp>
    <dsp:sp modelId="{464B3F2E-A0FE-1B4F-B3EC-EF803125EFB3}">
      <dsp:nvSpPr>
        <dsp:cNvPr id="0" name=""/>
        <dsp:cNvSpPr/>
      </dsp:nvSpPr>
      <dsp:spPr>
        <a:xfrm>
          <a:off x="4806953" y="-81967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Community Manager(s)</a:t>
          </a:r>
        </a:p>
      </dsp:txBody>
      <dsp:txXfrm>
        <a:off x="5041296" y="152376"/>
        <a:ext cx="1131507" cy="1131507"/>
      </dsp:txXfrm>
    </dsp:sp>
    <dsp:sp modelId="{28BE92B2-75E5-C44E-8BF1-38EF0695183C}">
      <dsp:nvSpPr>
        <dsp:cNvPr id="0" name=""/>
        <dsp:cNvSpPr/>
      </dsp:nvSpPr>
      <dsp:spPr>
        <a:xfrm rot="19285714">
          <a:off x="6280456" y="2113140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6461165" y="2114835"/>
        <a:ext cx="19021" cy="19021"/>
      </dsp:txXfrm>
    </dsp:sp>
    <dsp:sp modelId="{A8E87694-502A-F64B-BCE7-0C973C7FF390}">
      <dsp:nvSpPr>
        <dsp:cNvPr id="0" name=""/>
        <dsp:cNvSpPr/>
      </dsp:nvSpPr>
      <dsp:spPr>
        <a:xfrm>
          <a:off x="6444840" y="706797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Outreach </a:t>
          </a:r>
          <a:br>
            <a:rPr lang="en-US" sz="1400" kern="1200">
              <a:solidFill>
                <a:schemeClr val="bg1"/>
              </a:solidFill>
            </a:rPr>
          </a:br>
          <a:r>
            <a:rPr lang="en-US" sz="1400" kern="1200">
              <a:solidFill>
                <a:schemeClr val="bg1"/>
              </a:solidFill>
            </a:rPr>
            <a:t>Integrator</a:t>
          </a:r>
        </a:p>
      </dsp:txBody>
      <dsp:txXfrm>
        <a:off x="6679183" y="941140"/>
        <a:ext cx="1131507" cy="1131507"/>
      </dsp:txXfrm>
    </dsp:sp>
    <dsp:sp modelId="{0B46A937-E20C-7048-8D6F-EF445B7152BD}">
      <dsp:nvSpPr>
        <dsp:cNvPr id="0" name=""/>
        <dsp:cNvSpPr/>
      </dsp:nvSpPr>
      <dsp:spPr>
        <a:xfrm rot="771429">
          <a:off x="6493755" y="3047660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6674463" y="3049355"/>
        <a:ext cx="19021" cy="19021"/>
      </dsp:txXfrm>
    </dsp:sp>
    <dsp:sp modelId="{D6BFE5D7-D6BA-2A4F-BA25-305B8FBBEDC1}">
      <dsp:nvSpPr>
        <dsp:cNvPr id="0" name=""/>
        <dsp:cNvSpPr/>
      </dsp:nvSpPr>
      <dsp:spPr>
        <a:xfrm>
          <a:off x="6849365" y="2479135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Technical Writer/</a:t>
          </a:r>
          <a:br>
            <a:rPr lang="en-US" sz="1400" kern="1200">
              <a:solidFill>
                <a:schemeClr val="bg1"/>
              </a:solidFill>
            </a:rPr>
          </a:br>
          <a:r>
            <a:rPr lang="en-US" sz="1400" kern="1200">
              <a:solidFill>
                <a:schemeClr val="bg1"/>
              </a:solidFill>
            </a:rPr>
            <a:t>Editor</a:t>
          </a:r>
        </a:p>
      </dsp:txBody>
      <dsp:txXfrm>
        <a:off x="7083708" y="2713478"/>
        <a:ext cx="1131507" cy="1131507"/>
      </dsp:txXfrm>
    </dsp:sp>
    <dsp:sp modelId="{892CAB50-1000-A344-B129-459F0FBECB1B}">
      <dsp:nvSpPr>
        <dsp:cNvPr id="0" name=""/>
        <dsp:cNvSpPr/>
      </dsp:nvSpPr>
      <dsp:spPr>
        <a:xfrm rot="3857143">
          <a:off x="5896106" y="3797087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6076815" y="3798782"/>
        <a:ext cx="19021" cy="19021"/>
      </dsp:txXfrm>
    </dsp:sp>
    <dsp:sp modelId="{4DA7B1B7-C1F1-DD4F-A8CC-9C42634B2029}">
      <dsp:nvSpPr>
        <dsp:cNvPr id="0" name=""/>
        <dsp:cNvSpPr/>
      </dsp:nvSpPr>
      <dsp:spPr>
        <a:xfrm>
          <a:off x="5715912" y="3900441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Website Administrator</a:t>
          </a:r>
        </a:p>
      </dsp:txBody>
      <dsp:txXfrm>
        <a:off x="5950255" y="4134784"/>
        <a:ext cx="1131507" cy="1131507"/>
      </dsp:txXfrm>
    </dsp:sp>
    <dsp:sp modelId="{27975ECF-3D51-544A-BCAC-AFFE5D8DE74E}">
      <dsp:nvSpPr>
        <dsp:cNvPr id="0" name=""/>
        <dsp:cNvSpPr/>
      </dsp:nvSpPr>
      <dsp:spPr>
        <a:xfrm rot="6942857">
          <a:off x="4937553" y="3797087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5118262" y="3798782"/>
        <a:ext cx="19021" cy="19021"/>
      </dsp:txXfrm>
    </dsp:sp>
    <dsp:sp modelId="{C98D45C6-D221-264F-88DB-DB20C75E277C}">
      <dsp:nvSpPr>
        <dsp:cNvPr id="0" name=""/>
        <dsp:cNvSpPr/>
      </dsp:nvSpPr>
      <dsp:spPr>
        <a:xfrm>
          <a:off x="3897994" y="3900441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Graphic Designer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Photographer Videographer</a:t>
          </a:r>
        </a:p>
      </dsp:txBody>
      <dsp:txXfrm>
        <a:off x="4132337" y="4134784"/>
        <a:ext cx="1131507" cy="1131507"/>
      </dsp:txXfrm>
    </dsp:sp>
    <dsp:sp modelId="{E14284F4-5019-0F43-A7E9-708062FD5C90}">
      <dsp:nvSpPr>
        <dsp:cNvPr id="0" name=""/>
        <dsp:cNvSpPr/>
      </dsp:nvSpPr>
      <dsp:spPr>
        <a:xfrm rot="10028571">
          <a:off x="4339905" y="3047660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4520614" y="3049355"/>
        <a:ext cx="19021" cy="19021"/>
      </dsp:txXfrm>
    </dsp:sp>
    <dsp:sp modelId="{056C55AA-1435-AB47-ADAD-08B07E46016E}">
      <dsp:nvSpPr>
        <dsp:cNvPr id="0" name=""/>
        <dsp:cNvSpPr/>
      </dsp:nvSpPr>
      <dsp:spPr>
        <a:xfrm>
          <a:off x="2764541" y="2479135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Meetings and Events Coordinator</a:t>
          </a:r>
        </a:p>
      </dsp:txBody>
      <dsp:txXfrm>
        <a:off x="2998884" y="2713478"/>
        <a:ext cx="1131507" cy="1131507"/>
      </dsp:txXfrm>
    </dsp:sp>
    <dsp:sp modelId="{F816B35B-E93B-C342-87B5-F9C8A694FDAB}">
      <dsp:nvSpPr>
        <dsp:cNvPr id="0" name=""/>
        <dsp:cNvSpPr/>
      </dsp:nvSpPr>
      <dsp:spPr>
        <a:xfrm rot="13114286">
          <a:off x="4553203" y="2113140"/>
          <a:ext cx="380439" cy="22411"/>
        </a:xfrm>
        <a:custGeom>
          <a:avLst/>
          <a:gdLst/>
          <a:ahLst/>
          <a:cxnLst/>
          <a:rect l="0" t="0" r="0" b="0"/>
          <a:pathLst>
            <a:path>
              <a:moveTo>
                <a:pt x="0" y="11205"/>
              </a:moveTo>
              <a:lnTo>
                <a:pt x="380439" y="1120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4733912" y="2114835"/>
        <a:ext cx="19021" cy="19021"/>
      </dsp:txXfrm>
    </dsp:sp>
    <dsp:sp modelId="{46875ECF-87E0-B844-A1C7-E58338E814F8}">
      <dsp:nvSpPr>
        <dsp:cNvPr id="0" name=""/>
        <dsp:cNvSpPr/>
      </dsp:nvSpPr>
      <dsp:spPr>
        <a:xfrm>
          <a:off x="3169066" y="706797"/>
          <a:ext cx="1600193" cy="1600193"/>
        </a:xfrm>
        <a:prstGeom prst="ellips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Protocol Specialist</a:t>
          </a:r>
        </a:p>
      </dsp:txBody>
      <dsp:txXfrm>
        <a:off x="3403409" y="941140"/>
        <a:ext cx="1131507" cy="113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2EBD03-4FAD-4382-8847-19D094C2D8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95809-86EE-4C9F-A06B-7F036F84B8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2BEC1-E378-4884-8A27-21B35478C0B6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3CCAC-DF43-4C71-995C-2B1D2972B9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ADE11-2B82-4C85-B870-C24E119B70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A513A-517D-4808-8F5E-A1500DDB8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99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50317-DFBC-4B96-ABC9-0333C75A288A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C3E9C-0038-459A-BC2E-0F880C04B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688E8-8333-EB48-B1DE-31DDFC49D5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A21B6-DD30-824E-9484-61254458B3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302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3E9C-0038-459A-BC2E-0F880C04BF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9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688E8-8333-EB48-B1DE-31DDFC49D5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8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1675" y="4416427"/>
            <a:ext cx="5607050" cy="418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90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0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3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3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46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C3E9C-0038-459A-BC2E-0F880C04BF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3E9C-0038-459A-BC2E-0F880C04BF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68829" y="1606101"/>
            <a:ext cx="10515600" cy="1325563"/>
          </a:xfrm>
          <a:effectLst/>
        </p:spPr>
        <p:txBody>
          <a:bodyPr>
            <a:normAutofit/>
          </a:bodyPr>
          <a:lstStyle>
            <a:lvl1pPr algn="ctr"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68831" y="3055938"/>
            <a:ext cx="10515600" cy="5905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dearJoe II" charset="0"/>
                <a:cs typeface="dearJoe I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>
          <a:xfrm>
            <a:off x="109654" y="6412110"/>
            <a:ext cx="56295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B0E9DA-331E-1846-85E2-F70B47679E32}"/>
              </a:ext>
            </a:extLst>
          </p:cNvPr>
          <p:cNvSpPr/>
          <p:nvPr userDrawn="1"/>
        </p:nvSpPr>
        <p:spPr>
          <a:xfrm>
            <a:off x="10326565" y="5916706"/>
            <a:ext cx="1646696" cy="860529"/>
          </a:xfrm>
          <a:custGeom>
            <a:avLst/>
            <a:gdLst>
              <a:gd name="connsiteX0" fmla="*/ 0 w 1646696"/>
              <a:gd name="connsiteY0" fmla="*/ 0 h 860529"/>
              <a:gd name="connsiteX1" fmla="*/ 1646696 w 1646696"/>
              <a:gd name="connsiteY1" fmla="*/ 0 h 860529"/>
              <a:gd name="connsiteX2" fmla="*/ 1646696 w 1646696"/>
              <a:gd name="connsiteY2" fmla="*/ 860529 h 860529"/>
              <a:gd name="connsiteX3" fmla="*/ 0 w 1646696"/>
              <a:gd name="connsiteY3" fmla="*/ 860529 h 860529"/>
              <a:gd name="connsiteX4" fmla="*/ 0 w 1646696"/>
              <a:gd name="connsiteY4" fmla="*/ 0 h 860529"/>
              <a:gd name="connsiteX0" fmla="*/ 75304 w 1646696"/>
              <a:gd name="connsiteY0" fmla="*/ 64545 h 860529"/>
              <a:gd name="connsiteX1" fmla="*/ 1646696 w 1646696"/>
              <a:gd name="connsiteY1" fmla="*/ 0 h 860529"/>
              <a:gd name="connsiteX2" fmla="*/ 1646696 w 1646696"/>
              <a:gd name="connsiteY2" fmla="*/ 860529 h 860529"/>
              <a:gd name="connsiteX3" fmla="*/ 0 w 1646696"/>
              <a:gd name="connsiteY3" fmla="*/ 860529 h 860529"/>
              <a:gd name="connsiteX4" fmla="*/ 75304 w 1646696"/>
              <a:gd name="connsiteY4" fmla="*/ 64545 h 86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696" h="860529">
                <a:moveTo>
                  <a:pt x="75304" y="64545"/>
                </a:moveTo>
                <a:lnTo>
                  <a:pt x="1646696" y="0"/>
                </a:lnTo>
                <a:lnTo>
                  <a:pt x="1646696" y="860529"/>
                </a:lnTo>
                <a:lnTo>
                  <a:pt x="0" y="860529"/>
                </a:lnTo>
                <a:lnTo>
                  <a:pt x="75304" y="645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6E384-B2A7-7747-B951-51F229450C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224" y="6050229"/>
            <a:ext cx="977900" cy="6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6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7121DE-09EC-D847-A4A5-44A646E8FD05}"/>
              </a:ext>
            </a:extLst>
          </p:cNvPr>
          <p:cNvSpPr/>
          <p:nvPr userDrawn="1"/>
        </p:nvSpPr>
        <p:spPr>
          <a:xfrm>
            <a:off x="275771" y="304800"/>
            <a:ext cx="11596915" cy="618807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471D-A29F-4B4B-9C21-C290F25A853D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6429" y="913955"/>
            <a:ext cx="2357442" cy="4511204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02704" y="913955"/>
            <a:ext cx="7851095" cy="4511204"/>
          </a:xfrm>
        </p:spPr>
        <p:txBody>
          <a:bodyPr anchor="ctr"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96B5CC-6CFD-3F43-96ED-A8B040647959}"/>
              </a:ext>
            </a:extLst>
          </p:cNvPr>
          <p:cNvCxnSpPr>
            <a:cxnSpLocks/>
          </p:cNvCxnSpPr>
          <p:nvPr userDrawn="1"/>
        </p:nvCxnSpPr>
        <p:spPr>
          <a:xfrm>
            <a:off x="3338287" y="913955"/>
            <a:ext cx="0" cy="4511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7">
            <a:extLst>
              <a:ext uri="{FF2B5EF4-FFF2-40B4-BE49-F238E27FC236}">
                <a16:creationId xmlns:a16="http://schemas.microsoft.com/office/drawing/2014/main" id="{8BB55D97-A8C0-1C4A-B3F4-A6FB816A4EDD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5AD80D28-00DF-BC45-AAC9-4A0915DDB4DA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33114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_Blue">
    <p:bg>
      <p:bgPr>
        <a:gradFill>
          <a:gsLst>
            <a:gs pos="5000">
              <a:srgbClr val="4890BE">
                <a:lumMod val="86000"/>
              </a:srgbClr>
            </a:gs>
            <a:gs pos="100000">
              <a:srgbClr val="0D34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17676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8B09-AEF7-B640-B7E4-A4C43B6AEC41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71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Blue">
    <p:bg>
      <p:bgPr>
        <a:gradFill>
          <a:gsLst>
            <a:gs pos="5000">
              <a:srgbClr val="4890BE">
                <a:lumMod val="86000"/>
              </a:srgbClr>
            </a:gs>
            <a:gs pos="100000">
              <a:srgbClr val="0D34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68B09-AEF7-B640-B7E4-A4C43B6AEC41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8CA02-5742-5440-9BE9-77E7121324E2}"/>
              </a:ext>
            </a:extLst>
          </p:cNvPr>
          <p:cNvSpPr/>
          <p:nvPr userDrawn="1"/>
        </p:nvSpPr>
        <p:spPr>
          <a:xfrm>
            <a:off x="0" y="0"/>
            <a:ext cx="12192000" cy="21815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3A2343-E1BB-EC42-B982-931C6BF1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8154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3200">
                <a:solidFill>
                  <a:schemeClr val="accent3"/>
                </a:solidFill>
              </a:rPr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E1C9B-C74E-674D-9354-593D03D02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25" y="3429000"/>
            <a:ext cx="2811533" cy="178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8AA51A-3CD2-614A-B4F0-D610A6FFFD7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64603"/>
            <a:ext cx="0" cy="17885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Blue">
    <p:bg>
      <p:bgPr>
        <a:gradFill>
          <a:gsLst>
            <a:gs pos="3000">
              <a:schemeClr val="accent3"/>
            </a:gs>
            <a:gs pos="97000">
              <a:srgbClr val="0D34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17676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56131"/>
            <a:ext cx="10515600" cy="73884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294976"/>
            <a:ext cx="10515600" cy="4881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04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6429" y="913955"/>
            <a:ext cx="2357442" cy="4511204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02704" y="913955"/>
            <a:ext cx="7851095" cy="4511204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Wingdings" pitchFamily="2" charset="2"/>
              <a:buChar char="§"/>
              <a:defRPr sz="1400"/>
            </a:lvl4pPr>
            <a:lvl5pPr marL="2057400" indent="-22860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96B5CC-6CFD-3F43-96ED-A8B040647959}"/>
              </a:ext>
            </a:extLst>
          </p:cNvPr>
          <p:cNvCxnSpPr>
            <a:cxnSpLocks/>
          </p:cNvCxnSpPr>
          <p:nvPr userDrawn="1"/>
        </p:nvCxnSpPr>
        <p:spPr>
          <a:xfrm>
            <a:off x="3338287" y="913955"/>
            <a:ext cx="0" cy="4511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E6609EC-83B8-F447-B1F8-6511C79222D0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82E0C2B-17B6-0B46-8BA9-56496C5F3BBF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7226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56131"/>
            <a:ext cx="10515600" cy="73884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46307"/>
            <a:ext cx="10515600" cy="4630656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85F06F0-FE27-B140-A8F3-9090CF04B2A6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4BDE7E9-F7AD-A546-BDC0-806C50D7E8FA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0541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68829" y="1606101"/>
            <a:ext cx="10515600" cy="1325563"/>
          </a:xfrm>
          <a:effectLst/>
        </p:spPr>
        <p:txBody>
          <a:bodyPr>
            <a:normAutofit/>
          </a:bodyPr>
          <a:lstStyle>
            <a:lvl1pPr algn="ctr"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68831" y="3055938"/>
            <a:ext cx="10515600" cy="5905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dearJoe II" charset="0"/>
                <a:cs typeface="dearJoe II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>
          <a:xfrm>
            <a:off x="109654" y="6412110"/>
            <a:ext cx="56295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57E383-C7ED-7F4C-B321-6AADE24E2818}" type="datetime1">
              <a:rPr lang="en-US" smtClean="0"/>
              <a:t>9/10/21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B0E9DA-331E-1846-85E2-F70B47679E32}"/>
              </a:ext>
            </a:extLst>
          </p:cNvPr>
          <p:cNvSpPr/>
          <p:nvPr userDrawn="1"/>
        </p:nvSpPr>
        <p:spPr>
          <a:xfrm>
            <a:off x="10326565" y="5916706"/>
            <a:ext cx="1646696" cy="860529"/>
          </a:xfrm>
          <a:custGeom>
            <a:avLst/>
            <a:gdLst>
              <a:gd name="connsiteX0" fmla="*/ 0 w 1646696"/>
              <a:gd name="connsiteY0" fmla="*/ 0 h 860529"/>
              <a:gd name="connsiteX1" fmla="*/ 1646696 w 1646696"/>
              <a:gd name="connsiteY1" fmla="*/ 0 h 860529"/>
              <a:gd name="connsiteX2" fmla="*/ 1646696 w 1646696"/>
              <a:gd name="connsiteY2" fmla="*/ 860529 h 860529"/>
              <a:gd name="connsiteX3" fmla="*/ 0 w 1646696"/>
              <a:gd name="connsiteY3" fmla="*/ 860529 h 860529"/>
              <a:gd name="connsiteX4" fmla="*/ 0 w 1646696"/>
              <a:gd name="connsiteY4" fmla="*/ 0 h 860529"/>
              <a:gd name="connsiteX0" fmla="*/ 75304 w 1646696"/>
              <a:gd name="connsiteY0" fmla="*/ 64545 h 860529"/>
              <a:gd name="connsiteX1" fmla="*/ 1646696 w 1646696"/>
              <a:gd name="connsiteY1" fmla="*/ 0 h 860529"/>
              <a:gd name="connsiteX2" fmla="*/ 1646696 w 1646696"/>
              <a:gd name="connsiteY2" fmla="*/ 860529 h 860529"/>
              <a:gd name="connsiteX3" fmla="*/ 0 w 1646696"/>
              <a:gd name="connsiteY3" fmla="*/ 860529 h 860529"/>
              <a:gd name="connsiteX4" fmla="*/ 75304 w 1646696"/>
              <a:gd name="connsiteY4" fmla="*/ 64545 h 86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696" h="860529">
                <a:moveTo>
                  <a:pt x="75304" y="64545"/>
                </a:moveTo>
                <a:lnTo>
                  <a:pt x="1646696" y="0"/>
                </a:lnTo>
                <a:lnTo>
                  <a:pt x="1646696" y="860529"/>
                </a:lnTo>
                <a:lnTo>
                  <a:pt x="0" y="860529"/>
                </a:lnTo>
                <a:lnTo>
                  <a:pt x="75304" y="645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6E384-B2A7-7747-B951-51F229450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224" y="6050229"/>
            <a:ext cx="977900" cy="6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6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E235-EBF2-8A44-83B7-859B5CEA6D1B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56131"/>
            <a:ext cx="10515600" cy="73884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294976"/>
            <a:ext cx="10515600" cy="4881987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F51D17D-7CF1-D942-8FAE-B3E2FD7F830C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D78F38EA-5F06-294C-8B56-C432D85BCD71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77320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471D-A29F-4B4B-9C21-C290F25A853D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6429" y="913955"/>
            <a:ext cx="2357442" cy="4511204"/>
          </a:xfrm>
        </p:spPr>
        <p:txBody>
          <a:bodyPr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02704" y="913955"/>
            <a:ext cx="7851095" cy="4511204"/>
          </a:xfrm>
        </p:spPr>
        <p:txBody>
          <a:bodyPr anchor="ctr"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96B5CC-6CFD-3F43-96ED-A8B040647959}"/>
              </a:ext>
            </a:extLst>
          </p:cNvPr>
          <p:cNvCxnSpPr>
            <a:cxnSpLocks/>
          </p:cNvCxnSpPr>
          <p:nvPr userDrawn="1"/>
        </p:nvCxnSpPr>
        <p:spPr>
          <a:xfrm>
            <a:off x="3338287" y="913955"/>
            <a:ext cx="0" cy="4511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1FBD6846-3761-E34E-BD19-A51EEFA1E759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54DE548-A4A4-1943-AD04-07F489B10DA2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2703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7121DE-09EC-D847-A4A5-44A646E8FD05}"/>
              </a:ext>
            </a:extLst>
          </p:cNvPr>
          <p:cNvSpPr/>
          <p:nvPr userDrawn="1"/>
        </p:nvSpPr>
        <p:spPr>
          <a:xfrm>
            <a:off x="275771" y="304800"/>
            <a:ext cx="11596915" cy="618807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E235-EBF2-8A44-83B7-859B5CEA6D1B}" type="datetime1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556131"/>
            <a:ext cx="10515600" cy="73884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294976"/>
            <a:ext cx="10515600" cy="4881987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01AA0E7-677C-5E41-BE43-2D8F612CF273}"/>
              </a:ext>
            </a:extLst>
          </p:cNvPr>
          <p:cNvSpPr/>
          <p:nvPr userDrawn="1"/>
        </p:nvSpPr>
        <p:spPr>
          <a:xfrm>
            <a:off x="-502" y="6664859"/>
            <a:ext cx="12199004" cy="202194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1664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2651FEA6-EDB3-BA4B-9B2D-8A188FDF062C}"/>
              </a:ext>
            </a:extLst>
          </p:cNvPr>
          <p:cNvSpPr/>
          <p:nvPr userDrawn="1"/>
        </p:nvSpPr>
        <p:spPr>
          <a:xfrm>
            <a:off x="2" y="6746754"/>
            <a:ext cx="12199004" cy="111249"/>
          </a:xfrm>
          <a:custGeom>
            <a:avLst/>
            <a:gdLst>
              <a:gd name="connsiteX0" fmla="*/ 0 w 9139818"/>
              <a:gd name="connsiteY0" fmla="*/ 0 h 145657"/>
              <a:gd name="connsiteX1" fmla="*/ 9139818 w 9139818"/>
              <a:gd name="connsiteY1" fmla="*/ 0 h 145657"/>
              <a:gd name="connsiteX2" fmla="*/ 9139818 w 9139818"/>
              <a:gd name="connsiteY2" fmla="*/ 145657 h 145657"/>
              <a:gd name="connsiteX3" fmla="*/ 0 w 9139818"/>
              <a:gd name="connsiteY3" fmla="*/ 145657 h 145657"/>
              <a:gd name="connsiteX4" fmla="*/ 0 w 9139818"/>
              <a:gd name="connsiteY4" fmla="*/ 0 h 145657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47910"/>
              <a:gd name="connsiteY0" fmla="*/ 267037 h 412694"/>
              <a:gd name="connsiteX1" fmla="*/ 9147910 w 9147910"/>
              <a:gd name="connsiteY1" fmla="*/ 0 h 412694"/>
              <a:gd name="connsiteX2" fmla="*/ 9139818 w 9147910"/>
              <a:gd name="connsiteY2" fmla="*/ 412694 h 412694"/>
              <a:gd name="connsiteX3" fmla="*/ 0 w 9147910"/>
              <a:gd name="connsiteY3" fmla="*/ 412694 h 412694"/>
              <a:gd name="connsiteX4" fmla="*/ 0 w 9147910"/>
              <a:gd name="connsiteY4" fmla="*/ 267037 h 412694"/>
              <a:gd name="connsiteX0" fmla="*/ 0 w 9155767"/>
              <a:gd name="connsiteY0" fmla="*/ 267037 h 412694"/>
              <a:gd name="connsiteX1" fmla="*/ 9147910 w 9155767"/>
              <a:gd name="connsiteY1" fmla="*/ 0 h 412694"/>
              <a:gd name="connsiteX2" fmla="*/ 9155767 w 9155767"/>
              <a:gd name="connsiteY2" fmla="*/ 412694 h 412694"/>
              <a:gd name="connsiteX3" fmla="*/ 0 w 9155767"/>
              <a:gd name="connsiteY3" fmla="*/ 412694 h 412694"/>
              <a:gd name="connsiteX4" fmla="*/ 0 w 9155767"/>
              <a:gd name="connsiteY4" fmla="*/ 267037 h 412694"/>
              <a:gd name="connsiteX0" fmla="*/ 0 w 9155767"/>
              <a:gd name="connsiteY0" fmla="*/ 247671 h 393328"/>
              <a:gd name="connsiteX1" fmla="*/ 9131961 w 9155767"/>
              <a:gd name="connsiteY1" fmla="*/ 0 h 393328"/>
              <a:gd name="connsiteX2" fmla="*/ 9155767 w 9155767"/>
              <a:gd name="connsiteY2" fmla="*/ 393328 h 393328"/>
              <a:gd name="connsiteX3" fmla="*/ 0 w 9155767"/>
              <a:gd name="connsiteY3" fmla="*/ 393328 h 393328"/>
              <a:gd name="connsiteX4" fmla="*/ 0 w 9155767"/>
              <a:gd name="connsiteY4" fmla="*/ 247671 h 393328"/>
              <a:gd name="connsiteX0" fmla="*/ 0 w 9139818"/>
              <a:gd name="connsiteY0" fmla="*/ 247671 h 393328"/>
              <a:gd name="connsiteX1" fmla="*/ 9131961 w 9139818"/>
              <a:gd name="connsiteY1" fmla="*/ 0 h 393328"/>
              <a:gd name="connsiteX2" fmla="*/ 9139818 w 9139818"/>
              <a:gd name="connsiteY2" fmla="*/ 393328 h 393328"/>
              <a:gd name="connsiteX3" fmla="*/ 0 w 9139818"/>
              <a:gd name="connsiteY3" fmla="*/ 393328 h 393328"/>
              <a:gd name="connsiteX4" fmla="*/ 0 w 9139818"/>
              <a:gd name="connsiteY4" fmla="*/ 247671 h 393328"/>
              <a:gd name="connsiteX0" fmla="*/ 0 w 9145071"/>
              <a:gd name="connsiteY0" fmla="*/ 259609 h 405266"/>
              <a:gd name="connsiteX1" fmla="*/ 9145071 w 9145071"/>
              <a:gd name="connsiteY1" fmla="*/ 0 h 405266"/>
              <a:gd name="connsiteX2" fmla="*/ 9139818 w 9145071"/>
              <a:gd name="connsiteY2" fmla="*/ 405266 h 405266"/>
              <a:gd name="connsiteX3" fmla="*/ 0 w 9145071"/>
              <a:gd name="connsiteY3" fmla="*/ 405266 h 405266"/>
              <a:gd name="connsiteX4" fmla="*/ 0 w 9145071"/>
              <a:gd name="connsiteY4" fmla="*/ 259609 h 4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071" h="405266">
                <a:moveTo>
                  <a:pt x="0" y="259609"/>
                </a:moveTo>
                <a:cubicBezTo>
                  <a:pt x="2992659" y="275794"/>
                  <a:pt x="6111952" y="315588"/>
                  <a:pt x="9145071" y="0"/>
                </a:cubicBezTo>
                <a:lnTo>
                  <a:pt x="9139818" y="405266"/>
                </a:lnTo>
                <a:lnTo>
                  <a:pt x="0" y="405266"/>
                </a:lnTo>
                <a:lnTo>
                  <a:pt x="0" y="259609"/>
                </a:lnTo>
                <a:close/>
              </a:path>
            </a:pathLst>
          </a:custGeom>
          <a:solidFill>
            <a:srgbClr val="0D3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783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76" y="6492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3224" y="640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76" y="6492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87BB0-AF93-D940-8FFF-D6EE4B0B7B17}" type="datetime1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3224" y="640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983BD-A4FB-9C4A-97EF-CF98798D6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9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l.schatz.civ@mail.mil" TargetMode="External"/><Relationship Id="rId2" Type="http://schemas.openxmlformats.org/officeDocument/2006/relationships/hyperlink" Target="https://www.adlnet.gov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dlnet.gov/policy/fungible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9" y="1606101"/>
            <a:ext cx="10515600" cy="2764018"/>
          </a:xfrm>
        </p:spPr>
        <p:txBody>
          <a:bodyPr>
            <a:normAutofit/>
          </a:bodyPr>
          <a:lstStyle/>
          <a:p>
            <a:r>
              <a:rPr lang="en-US" sz="4800" dirty="0">
                <a:cs typeface="Arial"/>
              </a:rPr>
              <a:t>Outreach Best Practices</a:t>
            </a:r>
            <a:br>
              <a:rPr lang="en-US" sz="4800" dirty="0">
                <a:cs typeface="Arial"/>
              </a:rPr>
            </a:br>
            <a:r>
              <a:rPr lang="en-US" sz="4800" dirty="0">
                <a:cs typeface="Arial"/>
              </a:rPr>
              <a:t>ADL Initiative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FDDF9-88FB-AA48-B9E9-E4B1871F5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8829" y="3779569"/>
            <a:ext cx="10515600" cy="590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Andy Johnson and Anne Marie DiNardo (SETA Contractors)</a:t>
            </a:r>
          </a:p>
        </p:txBody>
      </p:sp>
    </p:spTree>
    <p:extLst>
      <p:ext uri="{BB962C8B-B14F-4D97-AF65-F5344CB8AC3E}">
        <p14:creationId xmlns:p14="http://schemas.microsoft.com/office/powerpoint/2010/main" val="172820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7AF01-C832-6A46-9213-4BE8421B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983BD-A4FB-9C4A-97EF-CF98798D6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3AA3B-2D37-204D-84B1-8E2780BE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77"/>
            <a:ext cx="3509211" cy="1726311"/>
          </a:xfrm>
        </p:spPr>
        <p:txBody>
          <a:bodyPr>
            <a:normAutofit/>
          </a:bodyPr>
          <a:lstStyle/>
          <a:p>
            <a:r>
              <a:rPr lang="en-US"/>
              <a:t>Outreach </a:t>
            </a:r>
            <a:br>
              <a:rPr lang="en-US"/>
            </a:br>
            <a:r>
              <a:rPr lang="en-US"/>
              <a:t>Organizational Structure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88A82D1-BDCB-694B-98B9-C0B4D9FCF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63655"/>
              </p:ext>
            </p:extLst>
          </p:nvPr>
        </p:nvGraphicFramePr>
        <p:xfrm>
          <a:off x="617287" y="719666"/>
          <a:ext cx="112141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95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CB926F-1D90-3840-B475-416866B7C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95482A-1334-4A41-AD5B-6CBF5CA6E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4B3F2E-A0FE-1B4F-B3EC-EF803125E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BE92B2-75E5-C44E-8BF1-38EF06951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E87694-502A-F64B-BCE7-0C973C7FF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46A937-E20C-7048-8D6F-EF445B71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BFE5D7-D6BA-2A4F-BA25-305B8FBBED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2CAB50-1000-A344-B129-459F0FBEC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A7B1B7-C1F1-DD4F-A8CC-9C42634B20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975ECF-3D51-544A-BCAC-AFFE5D8DE7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8D45C6-D221-264F-88DB-DB20C75E2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4284F4-5019-0F43-A7E9-708062FD5C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55AA-1435-AB47-ADAD-08B07E460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16B35B-E93B-C342-87B5-F9C8A694F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875ECF-87E0-B844-A1C7-E58338E81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BADB4-D9A7-8843-80BC-CDA3B1DC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06726-69EB-1F4D-9630-CED6A1B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Outreach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8FCF-A6F6-4786-9A8E-D2B592EE7C6E}"/>
              </a:ext>
            </a:extLst>
          </p:cNvPr>
          <p:cNvSpPr txBox="1"/>
          <p:nvPr/>
        </p:nvSpPr>
        <p:spPr>
          <a:xfrm>
            <a:off x="838200" y="1239220"/>
            <a:ext cx="8009403" cy="732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rgbClr val="000000"/>
                </a:solidFill>
                <a:cs typeface="Arial"/>
              </a:rPr>
              <a:t>Defense ADL Advisory Committee</a:t>
            </a:r>
            <a:endParaRPr lang="en-US" sz="1600" b="1"/>
          </a:p>
          <a:p>
            <a:pPr>
              <a:spcAft>
                <a:spcPts val="600"/>
              </a:spcAft>
            </a:pPr>
            <a:r>
              <a:rPr lang="en-US" sz="2000"/>
              <a:t>Building a network as a key component in achieving the vision</a:t>
            </a:r>
            <a:endParaRPr lang="en-US" sz="20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7FB4E-EB50-4D29-BD1C-4176D01FDE5D}"/>
              </a:ext>
            </a:extLst>
          </p:cNvPr>
          <p:cNvSpPr txBox="1"/>
          <p:nvPr/>
        </p:nvSpPr>
        <p:spPr>
          <a:xfrm>
            <a:off x="838200" y="2048572"/>
            <a:ext cx="466725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Key Tactics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Annual Report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Informative email updates</a:t>
            </a:r>
          </a:p>
          <a:p>
            <a:pPr>
              <a:buChar char="•"/>
            </a:pPr>
            <a:r>
              <a:rPr lang="en-US" dirty="0">
                <a:cs typeface="Arial"/>
              </a:rPr>
              <a:t> Open forum exchanges</a:t>
            </a:r>
          </a:p>
          <a:p>
            <a:pPr>
              <a:buChar char="•"/>
            </a:pPr>
            <a:r>
              <a:rPr lang="en-US" dirty="0">
                <a:cs typeface="Arial"/>
              </a:rPr>
              <a:t> Signature Events </a:t>
            </a:r>
          </a:p>
          <a:p>
            <a:pPr>
              <a:buChar char="•"/>
            </a:pPr>
            <a:endParaRPr lang="en-US" dirty="0"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Lessons Learned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Choose tools that are needed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Experiment with formats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Be responsive, present, and persistent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Prep speakers</a:t>
            </a:r>
          </a:p>
          <a:p>
            <a:endParaRPr lang="en-US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910ED0-0629-1C4F-A6E9-16EB4E3AA212}"/>
              </a:ext>
            </a:extLst>
          </p:cNvPr>
          <p:cNvGrpSpPr/>
          <p:nvPr/>
        </p:nvGrpSpPr>
        <p:grpSpPr>
          <a:xfrm>
            <a:off x="5186613" y="2718057"/>
            <a:ext cx="6713220" cy="2900723"/>
            <a:chOff x="5314950" y="3234690"/>
            <a:chExt cx="6713220" cy="29007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0B5309-645F-114C-9BBB-0189B766174D}"/>
                </a:ext>
              </a:extLst>
            </p:cNvPr>
            <p:cNvSpPr/>
            <p:nvPr/>
          </p:nvSpPr>
          <p:spPr>
            <a:xfrm>
              <a:off x="5314950" y="3234690"/>
              <a:ext cx="6551205" cy="2716462"/>
            </a:xfrm>
            <a:prstGeom prst="rect">
              <a:avLst/>
            </a:prstGeom>
            <a:noFill/>
            <a:ln w="28575">
              <a:solidFill>
                <a:srgbClr val="115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1E8168-0586-7B40-94A5-00D1045C7458}"/>
                </a:ext>
              </a:extLst>
            </p:cNvPr>
            <p:cNvSpPr/>
            <p:nvPr/>
          </p:nvSpPr>
          <p:spPr>
            <a:xfrm>
              <a:off x="5467350" y="3387090"/>
              <a:ext cx="6560820" cy="2748323"/>
            </a:xfrm>
            <a:prstGeom prst="rect">
              <a:avLst/>
            </a:prstGeom>
            <a:noFill/>
            <a:ln w="28575">
              <a:solidFill>
                <a:srgbClr val="115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Group photo">
              <a:extLst>
                <a:ext uri="{FF2B5EF4-FFF2-40B4-BE49-F238E27FC236}">
                  <a16:creationId xmlns:a16="http://schemas.microsoft.com/office/drawing/2014/main" id="{C4EBB1DA-FA99-854F-9D7E-58AFE9D96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502" y="3405242"/>
              <a:ext cx="6366947" cy="253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76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BADB4-D9A7-8843-80BC-CDA3B1DC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06726-69EB-1F4D-9630-CED6A1B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Outreach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8FCF-A6F6-4786-9A8E-D2B592EE7C6E}"/>
              </a:ext>
            </a:extLst>
          </p:cNvPr>
          <p:cNvSpPr txBox="1"/>
          <p:nvPr/>
        </p:nvSpPr>
        <p:spPr>
          <a:xfrm>
            <a:off x="838200" y="1294976"/>
            <a:ext cx="8009403" cy="1425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rgbClr val="000000"/>
                </a:solidFill>
                <a:cs typeface="Arial"/>
              </a:rPr>
              <a:t>R&amp;D Project Portfolio </a:t>
            </a:r>
          </a:p>
          <a:p>
            <a:pPr>
              <a:spcAft>
                <a:spcPts val="600"/>
              </a:spcAft>
            </a:pPr>
            <a:r>
              <a:rPr lang="en-US" sz="2000"/>
              <a:t>Telling a compelling story using an integrated messaging approach  </a:t>
            </a:r>
            <a:endParaRPr lang="en-US" sz="200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>
              <a:cs typeface="Arial"/>
            </a:endParaRPr>
          </a:p>
          <a:p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3F56A-078E-4C51-B9D5-8D71CD3234E7}"/>
              </a:ext>
            </a:extLst>
          </p:cNvPr>
          <p:cNvSpPr txBox="1"/>
          <p:nvPr/>
        </p:nvSpPr>
        <p:spPr>
          <a:xfrm>
            <a:off x="838200" y="2087530"/>
            <a:ext cx="2743200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</a:rPr>
              <a:t>Key Tactics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Project Pages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Articles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Webinars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Signature Event </a:t>
            </a:r>
          </a:p>
          <a:p>
            <a:pPr lvl="1"/>
            <a:endParaRPr lang="en-US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61C84-03AE-8144-9B15-0B367AAA922E}"/>
              </a:ext>
            </a:extLst>
          </p:cNvPr>
          <p:cNvSpPr txBox="1"/>
          <p:nvPr/>
        </p:nvSpPr>
        <p:spPr>
          <a:xfrm>
            <a:off x="3743702" y="2087529"/>
            <a:ext cx="3373005" cy="1554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</a:rPr>
              <a:t>Lessons Learned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Keep information relevant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Track opportunities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Consistent messaging </a:t>
            </a:r>
          </a:p>
          <a:p>
            <a:pPr lvl="1"/>
            <a:endParaRPr lang="en-US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BB0A1-0B3B-254F-BFEE-3B92887EDB1B}"/>
              </a:ext>
            </a:extLst>
          </p:cNvPr>
          <p:cNvGrpSpPr/>
          <p:nvPr/>
        </p:nvGrpSpPr>
        <p:grpSpPr>
          <a:xfrm>
            <a:off x="434177" y="3783878"/>
            <a:ext cx="11323646" cy="2621915"/>
            <a:chOff x="434177" y="3783878"/>
            <a:chExt cx="11323646" cy="26219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9A9923-0F99-154F-A76A-739FA5E6F587}"/>
                </a:ext>
              </a:extLst>
            </p:cNvPr>
            <p:cNvSpPr/>
            <p:nvPr/>
          </p:nvSpPr>
          <p:spPr>
            <a:xfrm>
              <a:off x="593558" y="3917649"/>
              <a:ext cx="11020926" cy="2354373"/>
            </a:xfrm>
            <a:prstGeom prst="rect">
              <a:avLst/>
            </a:prstGeom>
            <a:solidFill>
              <a:srgbClr val="115E7D">
                <a:alpha val="1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4271422-7704-9846-A407-D73AF0325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368" y="4131778"/>
              <a:ext cx="3356656" cy="1891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F83FCF19-1E63-C44B-AF12-BC6BFA526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96" y="4131779"/>
              <a:ext cx="3349026" cy="1891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675B667-4A83-DB4B-BCBE-CACE46516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470" y="4131778"/>
              <a:ext cx="3360330" cy="18914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F880E1-BF6E-D04D-95E7-9B1D25A9C004}"/>
                </a:ext>
              </a:extLst>
            </p:cNvPr>
            <p:cNvGrpSpPr/>
            <p:nvPr/>
          </p:nvGrpSpPr>
          <p:grpSpPr>
            <a:xfrm>
              <a:off x="434177" y="3783878"/>
              <a:ext cx="11323646" cy="2621915"/>
              <a:chOff x="5380869" y="3234690"/>
              <a:chExt cx="6647301" cy="298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E3A41B-E66B-E74E-B242-290025AB62AC}"/>
                  </a:ext>
                </a:extLst>
              </p:cNvPr>
              <p:cNvSpPr/>
              <p:nvPr/>
            </p:nvSpPr>
            <p:spPr>
              <a:xfrm>
                <a:off x="5380869" y="3234690"/>
                <a:ext cx="6560820" cy="2834640"/>
              </a:xfrm>
              <a:prstGeom prst="rect">
                <a:avLst/>
              </a:prstGeom>
              <a:noFill/>
              <a:ln w="28575">
                <a:solidFill>
                  <a:srgbClr val="115E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D8096C-5343-8947-8C9B-6D6B62B38A54}"/>
                  </a:ext>
                </a:extLst>
              </p:cNvPr>
              <p:cNvSpPr/>
              <p:nvPr/>
            </p:nvSpPr>
            <p:spPr>
              <a:xfrm>
                <a:off x="5467350" y="3387090"/>
                <a:ext cx="6560820" cy="2834640"/>
              </a:xfrm>
              <a:prstGeom prst="rect">
                <a:avLst/>
              </a:prstGeom>
              <a:noFill/>
              <a:ln w="28575">
                <a:solidFill>
                  <a:srgbClr val="115E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94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BDF67A-F7A4-8841-A75B-650FF4E1FF25}"/>
              </a:ext>
            </a:extLst>
          </p:cNvPr>
          <p:cNvSpPr/>
          <p:nvPr/>
        </p:nvSpPr>
        <p:spPr>
          <a:xfrm>
            <a:off x="5536111" y="2651644"/>
            <a:ext cx="5817689" cy="3246859"/>
          </a:xfrm>
          <a:prstGeom prst="rect">
            <a:avLst/>
          </a:prstGeom>
          <a:solidFill>
            <a:srgbClr val="115E7D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BADB4-D9A7-8843-80BC-CDA3B1DC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06726-69EB-1F4D-9630-CED6A1B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Outreach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8FCF-A6F6-4786-9A8E-D2B592EE7C6E}"/>
              </a:ext>
            </a:extLst>
          </p:cNvPr>
          <p:cNvSpPr txBox="1"/>
          <p:nvPr/>
        </p:nvSpPr>
        <p:spPr>
          <a:xfrm>
            <a:off x="838200" y="1294976"/>
            <a:ext cx="8009403" cy="1425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000000"/>
                </a:solidFill>
                <a:cs typeface="Arial"/>
              </a:rPr>
              <a:t>iFEST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Leveraging events to achieve multiple communications objectives   </a:t>
            </a:r>
            <a:endParaRPr lang="en-US" sz="2000" dirty="0">
              <a:cs typeface="Arial"/>
            </a:endParaRPr>
          </a:p>
          <a:p>
            <a:pPr lvl="1"/>
            <a:endParaRPr lang="en-US" sz="2000" dirty="0">
              <a:cs typeface="Arial"/>
            </a:endParaRPr>
          </a:p>
          <a:p>
            <a:endParaRPr lang="en-US" sz="2000" dirty="0"/>
          </a:p>
        </p:txBody>
      </p:sp>
      <p:pic>
        <p:nvPicPr>
          <p:cNvPr id="6" name="Picture 5" descr="A picture containing text, computer, screenshot&#10;&#10;Description automatically generated">
            <a:extLst>
              <a:ext uri="{FF2B5EF4-FFF2-40B4-BE49-F238E27FC236}">
                <a16:creationId xmlns:a16="http://schemas.microsoft.com/office/drawing/2014/main" id="{0F872CE7-5A5D-C747-85A0-2AAF4A161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21584" r="40362" b="23416"/>
          <a:stretch/>
        </p:blipFill>
        <p:spPr>
          <a:xfrm>
            <a:off x="5753999" y="2775934"/>
            <a:ext cx="5406500" cy="30107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5C3A5-1B84-C341-90A4-4BD491E1471C}"/>
              </a:ext>
            </a:extLst>
          </p:cNvPr>
          <p:cNvGrpSpPr/>
          <p:nvPr/>
        </p:nvGrpSpPr>
        <p:grpSpPr>
          <a:xfrm>
            <a:off x="5397465" y="2451378"/>
            <a:ext cx="6107350" cy="3680948"/>
            <a:chOff x="5314950" y="3234690"/>
            <a:chExt cx="6713220" cy="29007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CB14F9-B103-A44F-8059-3C084C5D8E6C}"/>
                </a:ext>
              </a:extLst>
            </p:cNvPr>
            <p:cNvSpPr/>
            <p:nvPr/>
          </p:nvSpPr>
          <p:spPr>
            <a:xfrm>
              <a:off x="5314950" y="3234690"/>
              <a:ext cx="6551205" cy="2716462"/>
            </a:xfrm>
            <a:prstGeom prst="rect">
              <a:avLst/>
            </a:prstGeom>
            <a:noFill/>
            <a:ln w="28575">
              <a:solidFill>
                <a:srgbClr val="115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E447DF-2664-2D44-A23C-28C6D7597380}"/>
                </a:ext>
              </a:extLst>
            </p:cNvPr>
            <p:cNvSpPr/>
            <p:nvPr/>
          </p:nvSpPr>
          <p:spPr>
            <a:xfrm>
              <a:off x="5467350" y="3387090"/>
              <a:ext cx="6560820" cy="2748323"/>
            </a:xfrm>
            <a:prstGeom prst="rect">
              <a:avLst/>
            </a:prstGeom>
            <a:noFill/>
            <a:ln w="28575">
              <a:solidFill>
                <a:srgbClr val="115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9EE741-9135-F840-A916-FC90673E851B}"/>
              </a:ext>
            </a:extLst>
          </p:cNvPr>
          <p:cNvSpPr txBox="1"/>
          <p:nvPr/>
        </p:nvSpPr>
        <p:spPr>
          <a:xfrm>
            <a:off x="865239" y="2251336"/>
            <a:ext cx="4667250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Key Tactics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Presentations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Regular announcements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Social media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Exhibits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Fun activities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Posters </a:t>
            </a:r>
          </a:p>
          <a:p>
            <a:pPr>
              <a:buChar char="•"/>
            </a:pPr>
            <a:endParaRPr lang="en-US" dirty="0"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Lessons Learned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Focus on the attendee experience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Be flexible </a:t>
            </a:r>
          </a:p>
          <a:p>
            <a:pPr>
              <a:buFont typeface="Arial"/>
              <a:buChar char="•"/>
            </a:pPr>
            <a:r>
              <a:rPr lang="en-US" dirty="0">
                <a:cs typeface="Arial"/>
              </a:rPr>
              <a:t> Plan ahead with effective tracking tools </a:t>
            </a:r>
          </a:p>
          <a:p>
            <a:endParaRPr lang="en-US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152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85A4959-DF98-EF46-9F63-4504F8E795F3}"/>
              </a:ext>
            </a:extLst>
          </p:cNvPr>
          <p:cNvGrpSpPr/>
          <p:nvPr/>
        </p:nvGrpSpPr>
        <p:grpSpPr>
          <a:xfrm>
            <a:off x="3249635" y="3872986"/>
            <a:ext cx="2743200" cy="2286000"/>
            <a:chOff x="4724400" y="4015869"/>
            <a:chExt cx="2743200" cy="2286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6D9913-EA43-0E42-A3C7-4C0C41E6DFBA}"/>
                </a:ext>
              </a:extLst>
            </p:cNvPr>
            <p:cNvSpPr txBox="1"/>
            <p:nvPr/>
          </p:nvSpPr>
          <p:spPr>
            <a:xfrm>
              <a:off x="4724400" y="4015869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91440" tIns="45720" rIns="91440" bIns="274320" rtlCol="0" anchor="b" anchorCtr="0">
              <a:noAutofit/>
            </a:bodyPr>
            <a:lstStyle/>
            <a:p>
              <a:pPr algn="ctr"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One Message </a:t>
              </a: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and </a:t>
              </a:r>
              <a:br>
                <a:rPr lang="en-US">
                  <a:solidFill>
                    <a:srgbClr val="FFFFFF"/>
                  </a:solidFill>
                  <a:latin typeface="Arial" panose="020B0604020202020204"/>
                </a:rPr>
              </a:b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One Technique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Does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Not Fit All</a:t>
              </a:r>
            </a:p>
          </p:txBody>
        </p:sp>
        <p:pic>
          <p:nvPicPr>
            <p:cNvPr id="59" name="Graphic 58" descr="Chat with solid fill">
              <a:extLst>
                <a:ext uri="{FF2B5EF4-FFF2-40B4-BE49-F238E27FC236}">
                  <a16:creationId xmlns:a16="http://schemas.microsoft.com/office/drawing/2014/main" id="{2D56E290-17D3-E045-BF95-CD1C6D18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79208" y="4103088"/>
              <a:ext cx="1233584" cy="12335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A2403E-FD68-3642-A3E6-4E6E4D8AD54C}"/>
              </a:ext>
            </a:extLst>
          </p:cNvPr>
          <p:cNvGrpSpPr/>
          <p:nvPr/>
        </p:nvGrpSpPr>
        <p:grpSpPr>
          <a:xfrm>
            <a:off x="293204" y="3872986"/>
            <a:ext cx="2743200" cy="2286000"/>
            <a:chOff x="1664804" y="4015869"/>
            <a:chExt cx="2743200" cy="2286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A9F1FD-6080-3241-B7EF-66F1C4583134}"/>
                </a:ext>
              </a:extLst>
            </p:cNvPr>
            <p:cNvSpPr txBox="1"/>
            <p:nvPr/>
          </p:nvSpPr>
          <p:spPr>
            <a:xfrm>
              <a:off x="1664804" y="4015869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lvl="0" algn="ctr">
                <a:defRPr/>
              </a:pPr>
              <a:r>
                <a:rPr lang="en-US">
                  <a:solidFill>
                    <a:srgbClr val="FFFFFF"/>
                  </a:solidFill>
                </a:rPr>
                <a:t>Determine Stakeholder Value Proposition</a:t>
              </a:r>
            </a:p>
          </p:txBody>
        </p:sp>
        <p:pic>
          <p:nvPicPr>
            <p:cNvPr id="43" name="Graphic 42" descr="Boardroom with solid fill">
              <a:extLst>
                <a:ext uri="{FF2B5EF4-FFF2-40B4-BE49-F238E27FC236}">
                  <a16:creationId xmlns:a16="http://schemas.microsoft.com/office/drawing/2014/main" id="{684892D4-9D0B-974C-8FBB-751E035D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2906" y="4225974"/>
              <a:ext cx="1306996" cy="130699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7FC1D-E9C3-614F-B672-11273E406B03}"/>
              </a:ext>
            </a:extLst>
          </p:cNvPr>
          <p:cNvGrpSpPr/>
          <p:nvPr/>
        </p:nvGrpSpPr>
        <p:grpSpPr>
          <a:xfrm>
            <a:off x="6206066" y="3872986"/>
            <a:ext cx="2743200" cy="2286000"/>
            <a:chOff x="7783996" y="4015869"/>
            <a:chExt cx="2743200" cy="22860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0DB6DE-92A0-8B4A-9D64-9DED34ED443B}"/>
                </a:ext>
              </a:extLst>
            </p:cNvPr>
            <p:cNvSpPr txBox="1"/>
            <p:nvPr/>
          </p:nvSpPr>
          <p:spPr>
            <a:xfrm>
              <a:off x="7783996" y="4015869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 Consistent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and Responsive</a:t>
              </a:r>
            </a:p>
          </p:txBody>
        </p:sp>
        <p:pic>
          <p:nvPicPr>
            <p:cNvPr id="49" name="Graphic 48" descr="Watch with solid fill">
              <a:extLst>
                <a:ext uri="{FF2B5EF4-FFF2-40B4-BE49-F238E27FC236}">
                  <a16:creationId xmlns:a16="http://schemas.microsoft.com/office/drawing/2014/main" id="{BBF18E45-FC2E-E745-BF9B-7900026F9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8396" y="4422272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FD8FF6-FF4E-B942-B86F-4D937F169CAD}"/>
              </a:ext>
            </a:extLst>
          </p:cNvPr>
          <p:cNvGrpSpPr/>
          <p:nvPr/>
        </p:nvGrpSpPr>
        <p:grpSpPr>
          <a:xfrm>
            <a:off x="296655" y="1355668"/>
            <a:ext cx="2743200" cy="2286000"/>
            <a:chOff x="1664804" y="1412826"/>
            <a:chExt cx="2743200" cy="22860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26EFC7-BD26-AC40-B25C-BF0C4A1024BF}"/>
                </a:ext>
              </a:extLst>
            </p:cNvPr>
            <p:cNvSpPr txBox="1"/>
            <p:nvPr/>
          </p:nvSpPr>
          <p:spPr>
            <a:xfrm>
              <a:off x="1664804" y="1412826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cs typeface="Arial"/>
                </a:rPr>
                <a:t>Start with Your </a:t>
              </a:r>
              <a:br>
                <a:rPr lang="en-US">
                  <a:solidFill>
                    <a:srgbClr val="FFFFFF"/>
                  </a:solidFill>
                  <a:cs typeface="Arial"/>
                </a:rPr>
              </a:br>
              <a:r>
                <a:rPr lang="en-US">
                  <a:solidFill>
                    <a:srgbClr val="FFFFFF"/>
                  </a:solidFill>
                  <a:cs typeface="Arial"/>
                </a:rPr>
                <a:t>Desired Outcomes</a:t>
              </a:r>
            </a:p>
          </p:txBody>
        </p:sp>
        <p:pic>
          <p:nvPicPr>
            <p:cNvPr id="40" name="Graphic 39" descr="Clipboard Mixed with solid fill">
              <a:extLst>
                <a:ext uri="{FF2B5EF4-FFF2-40B4-BE49-F238E27FC236}">
                  <a16:creationId xmlns:a16="http://schemas.microsoft.com/office/drawing/2014/main" id="{DBB12AA7-85BB-C94D-A4B3-BA3F3807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79204" y="1874381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857360-2D88-A141-B3A9-12A9E224D799}"/>
              </a:ext>
            </a:extLst>
          </p:cNvPr>
          <p:cNvGrpSpPr/>
          <p:nvPr/>
        </p:nvGrpSpPr>
        <p:grpSpPr>
          <a:xfrm>
            <a:off x="6206066" y="1355668"/>
            <a:ext cx="2743200" cy="2286000"/>
            <a:chOff x="7783996" y="1412826"/>
            <a:chExt cx="2743200" cy="22860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A2C1BB-AFAB-4243-B21A-70353A52A308}"/>
                </a:ext>
              </a:extLst>
            </p:cNvPr>
            <p:cNvSpPr txBox="1"/>
            <p:nvPr/>
          </p:nvSpPr>
          <p:spPr>
            <a:xfrm>
              <a:off x="7783996" y="1412826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Know Your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Stakeholders</a:t>
              </a:r>
            </a:p>
          </p:txBody>
        </p:sp>
        <p:pic>
          <p:nvPicPr>
            <p:cNvPr id="46" name="Graphic 45" descr="Meeting with solid fill">
              <a:extLst>
                <a:ext uri="{FF2B5EF4-FFF2-40B4-BE49-F238E27FC236}">
                  <a16:creationId xmlns:a16="http://schemas.microsoft.com/office/drawing/2014/main" id="{5F92D9B0-DD73-8344-B957-6D8E1DD79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97900" y="1766983"/>
              <a:ext cx="1129196" cy="112919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5775FC8-DBAE-334D-97AD-CAFD99CCD38B}"/>
              </a:ext>
            </a:extLst>
          </p:cNvPr>
          <p:cNvGrpSpPr/>
          <p:nvPr/>
        </p:nvGrpSpPr>
        <p:grpSpPr>
          <a:xfrm>
            <a:off x="3249635" y="1355668"/>
            <a:ext cx="2743200" cy="2286000"/>
            <a:chOff x="4724400" y="1412826"/>
            <a:chExt cx="2743200" cy="2286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9B07B7-AABA-6048-B4CC-F461AE679ABA}"/>
                </a:ext>
              </a:extLst>
            </p:cNvPr>
            <p:cNvSpPr txBox="1"/>
            <p:nvPr/>
          </p:nvSpPr>
          <p:spPr>
            <a:xfrm>
              <a:off x="4724400" y="1412826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Know Your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pic>
          <p:nvPicPr>
            <p:cNvPr id="55" name="Graphic 54" descr="Head with gears with solid fill">
              <a:extLst>
                <a:ext uri="{FF2B5EF4-FFF2-40B4-BE49-F238E27FC236}">
                  <a16:creationId xmlns:a16="http://schemas.microsoft.com/office/drawing/2014/main" id="{4523D78A-FA59-A44E-8AD4-FD3D0663A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6012" y="1874381"/>
              <a:ext cx="914400" cy="9144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DD2C9-9853-8049-A672-EC5A77F3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983BD-A4FB-9C4A-97EF-CF98798D6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43007-0C7A-064F-88F2-ACBFE4E9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Tips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CF2A56-3D62-1843-A016-55FD59875F46}"/>
              </a:ext>
            </a:extLst>
          </p:cNvPr>
          <p:cNvGrpSpPr/>
          <p:nvPr/>
        </p:nvGrpSpPr>
        <p:grpSpPr>
          <a:xfrm>
            <a:off x="296655" y="1355668"/>
            <a:ext cx="2743200" cy="2286000"/>
            <a:chOff x="1664804" y="1412826"/>
            <a:chExt cx="2743200" cy="2286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CCA832-45A1-7E45-99B9-E2123DA7F1AA}"/>
                </a:ext>
              </a:extLst>
            </p:cNvPr>
            <p:cNvSpPr txBox="1"/>
            <p:nvPr/>
          </p:nvSpPr>
          <p:spPr>
            <a:xfrm>
              <a:off x="1664804" y="1412826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lIns="91440" tIns="45720" rIns="91440" bIns="274320" rtlCol="0" anchor="b" anchorCtr="0">
              <a:noAutofit/>
            </a:bodyPr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  <a:latin typeface="Arial" panose="020B0604020202020204"/>
                  <a:cs typeface="Arial"/>
                </a:rPr>
                <a:t>Start with Your </a:t>
              </a:r>
              <a:br>
                <a:rPr lang="en-US">
                  <a:solidFill>
                    <a:srgbClr val="FFFFFF"/>
                  </a:solidFill>
                  <a:latin typeface="Arial" panose="020B0604020202020204"/>
                  <a:cs typeface="Arial"/>
                </a:rPr>
              </a:br>
              <a:r>
                <a:rPr lang="en-US">
                  <a:solidFill>
                    <a:srgbClr val="FFFFFF"/>
                  </a:solidFill>
                  <a:latin typeface="Arial" panose="020B0604020202020204"/>
                  <a:cs typeface="Arial"/>
                </a:rPr>
                <a:t>Desired Outcomes</a:t>
              </a:r>
              <a:endParaRPr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/>
              </a:endParaRPr>
            </a:p>
          </p:txBody>
        </p:sp>
        <p:pic>
          <p:nvPicPr>
            <p:cNvPr id="18" name="Graphic 17" descr="Clipboard Mixed with solid fill">
              <a:extLst>
                <a:ext uri="{FF2B5EF4-FFF2-40B4-BE49-F238E27FC236}">
                  <a16:creationId xmlns:a16="http://schemas.microsoft.com/office/drawing/2014/main" id="{9239BFE7-917D-DB4F-9169-C69E1CA2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79204" y="1874381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66A108-17FF-A348-BB13-0A355AC667C8}"/>
              </a:ext>
            </a:extLst>
          </p:cNvPr>
          <p:cNvGrpSpPr/>
          <p:nvPr/>
        </p:nvGrpSpPr>
        <p:grpSpPr>
          <a:xfrm>
            <a:off x="293181" y="3872986"/>
            <a:ext cx="2743200" cy="2286000"/>
            <a:chOff x="1664804" y="4015869"/>
            <a:chExt cx="2743200" cy="228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19818B-006D-2F47-9208-A51DF8F2380D}"/>
                </a:ext>
              </a:extLst>
            </p:cNvPr>
            <p:cNvSpPr txBox="1"/>
            <p:nvPr/>
          </p:nvSpPr>
          <p:spPr>
            <a:xfrm>
              <a:off x="1664804" y="4015869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Determine Stakeholder Value Proposition</a:t>
              </a:r>
            </a:p>
          </p:txBody>
        </p:sp>
        <p:pic>
          <p:nvPicPr>
            <p:cNvPr id="21" name="Graphic 20" descr="Boardroom with solid fill">
              <a:extLst>
                <a:ext uri="{FF2B5EF4-FFF2-40B4-BE49-F238E27FC236}">
                  <a16:creationId xmlns:a16="http://schemas.microsoft.com/office/drawing/2014/main" id="{022BDB0C-4321-9547-91DC-D2E4A9A2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2906" y="4225974"/>
              <a:ext cx="1306996" cy="130699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4EDE84-3187-1441-99A1-7998E7E8B252}"/>
              </a:ext>
            </a:extLst>
          </p:cNvPr>
          <p:cNvGrpSpPr/>
          <p:nvPr/>
        </p:nvGrpSpPr>
        <p:grpSpPr>
          <a:xfrm>
            <a:off x="6206066" y="1355668"/>
            <a:ext cx="2743200" cy="2286000"/>
            <a:chOff x="7783996" y="1412826"/>
            <a:chExt cx="2743200" cy="2286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67625-9977-B342-B4CE-5AE235D5C4DE}"/>
                </a:ext>
              </a:extLst>
            </p:cNvPr>
            <p:cNvSpPr txBox="1"/>
            <p:nvPr/>
          </p:nvSpPr>
          <p:spPr>
            <a:xfrm>
              <a:off x="7783996" y="1412826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Know Your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Stakeholders</a:t>
              </a:r>
            </a:p>
          </p:txBody>
        </p:sp>
        <p:pic>
          <p:nvPicPr>
            <p:cNvPr id="23" name="Graphic 22" descr="Meeting with solid fill">
              <a:extLst>
                <a:ext uri="{FF2B5EF4-FFF2-40B4-BE49-F238E27FC236}">
                  <a16:creationId xmlns:a16="http://schemas.microsoft.com/office/drawing/2014/main" id="{9AEE5650-368B-4346-B26D-29E1E9392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97900" y="1766983"/>
              <a:ext cx="1129196" cy="112919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252FBD-2F7B-1146-8D2D-A0254A10E5EF}"/>
              </a:ext>
            </a:extLst>
          </p:cNvPr>
          <p:cNvGrpSpPr/>
          <p:nvPr/>
        </p:nvGrpSpPr>
        <p:grpSpPr>
          <a:xfrm>
            <a:off x="6212342" y="3872986"/>
            <a:ext cx="2743200" cy="2286000"/>
            <a:chOff x="7783996" y="4015869"/>
            <a:chExt cx="2743200" cy="2286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29B899-E13C-2E4D-8CB7-B41A1743EA3E}"/>
                </a:ext>
              </a:extLst>
            </p:cNvPr>
            <p:cNvSpPr txBox="1"/>
            <p:nvPr/>
          </p:nvSpPr>
          <p:spPr>
            <a:xfrm>
              <a:off x="7783996" y="4015869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 Consistent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and Responsive</a:t>
              </a:r>
            </a:p>
          </p:txBody>
        </p:sp>
        <p:pic>
          <p:nvPicPr>
            <p:cNvPr id="27" name="Graphic 26" descr="Watch with solid fill">
              <a:extLst>
                <a:ext uri="{FF2B5EF4-FFF2-40B4-BE49-F238E27FC236}">
                  <a16:creationId xmlns:a16="http://schemas.microsoft.com/office/drawing/2014/main" id="{EAD675ED-775E-3D46-A1A3-FF87FFC7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8396" y="4422272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8B5437-82BB-6946-A34D-5CD76E296881}"/>
              </a:ext>
            </a:extLst>
          </p:cNvPr>
          <p:cNvGrpSpPr/>
          <p:nvPr/>
        </p:nvGrpSpPr>
        <p:grpSpPr>
          <a:xfrm>
            <a:off x="3249635" y="1355668"/>
            <a:ext cx="2743200" cy="2286000"/>
            <a:chOff x="4724400" y="1412826"/>
            <a:chExt cx="2743200" cy="2286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3748BC-3694-3849-AF12-7DBC1C08FD07}"/>
                </a:ext>
              </a:extLst>
            </p:cNvPr>
            <p:cNvSpPr txBox="1"/>
            <p:nvPr/>
          </p:nvSpPr>
          <p:spPr>
            <a:xfrm>
              <a:off x="4724400" y="1412826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Know Your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Program</a:t>
              </a:r>
            </a:p>
          </p:txBody>
        </p:sp>
        <p:pic>
          <p:nvPicPr>
            <p:cNvPr id="31" name="Graphic 30" descr="Head with gears with solid fill">
              <a:extLst>
                <a:ext uri="{FF2B5EF4-FFF2-40B4-BE49-F238E27FC236}">
                  <a16:creationId xmlns:a16="http://schemas.microsoft.com/office/drawing/2014/main" id="{9842CEEE-A5EF-7446-8107-843FE513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36012" y="1874381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D32F5B-E2E4-AB45-890D-5D56A018B9A3}"/>
              </a:ext>
            </a:extLst>
          </p:cNvPr>
          <p:cNvGrpSpPr/>
          <p:nvPr/>
        </p:nvGrpSpPr>
        <p:grpSpPr>
          <a:xfrm>
            <a:off x="3252762" y="3872986"/>
            <a:ext cx="2743200" cy="2286000"/>
            <a:chOff x="4724400" y="4015869"/>
            <a:chExt cx="2743200" cy="22860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DA7017-4F36-DA42-A2D8-4978C85CCA67}"/>
                </a:ext>
              </a:extLst>
            </p:cNvPr>
            <p:cNvSpPr txBox="1"/>
            <p:nvPr/>
          </p:nvSpPr>
          <p:spPr>
            <a:xfrm>
              <a:off x="4724400" y="4015869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lIns="91440" tIns="45720" rIns="91440" bIns="274320" rtlCol="0" anchor="b" anchorCtr="0">
              <a:noAutofit/>
            </a:bodyPr>
            <a:lstStyle/>
            <a:p>
              <a:pPr algn="ctr"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One Message </a:t>
              </a: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and </a:t>
              </a:r>
              <a:br>
                <a:rPr lang="en-US">
                  <a:solidFill>
                    <a:srgbClr val="FFFFFF"/>
                  </a:solidFill>
                  <a:latin typeface="Arial" panose="020B0604020202020204"/>
                </a:rPr>
              </a:b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One Technique 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Does 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Not Fit All</a:t>
              </a:r>
            </a:p>
          </p:txBody>
        </p:sp>
        <p:pic>
          <p:nvPicPr>
            <p:cNvPr id="62" name="Graphic 61" descr="Chat with solid fill">
              <a:extLst>
                <a:ext uri="{FF2B5EF4-FFF2-40B4-BE49-F238E27FC236}">
                  <a16:creationId xmlns:a16="http://schemas.microsoft.com/office/drawing/2014/main" id="{36DE4B23-06B2-A142-873A-2DED757B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79208" y="4103088"/>
              <a:ext cx="1233584" cy="123358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F47DDE-E715-7440-A95E-0B40F80FD6EF}"/>
              </a:ext>
            </a:extLst>
          </p:cNvPr>
          <p:cNvGrpSpPr/>
          <p:nvPr/>
        </p:nvGrpSpPr>
        <p:grpSpPr>
          <a:xfrm>
            <a:off x="9162498" y="3872986"/>
            <a:ext cx="2743200" cy="2286000"/>
            <a:chOff x="7783996" y="4015869"/>
            <a:chExt cx="2743200" cy="228600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8D324-5EF9-5B41-8A24-40D226661537}"/>
                </a:ext>
              </a:extLst>
            </p:cNvPr>
            <p:cNvSpPr txBox="1"/>
            <p:nvPr/>
          </p:nvSpPr>
          <p:spPr>
            <a:xfrm>
              <a:off x="7783996" y="4015869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Networks and Networking is Critical</a:t>
              </a:r>
            </a:p>
          </p:txBody>
        </p:sp>
        <p:pic>
          <p:nvPicPr>
            <p:cNvPr id="65" name="Graphic 64" descr="Handshake with solid fill">
              <a:extLst>
                <a:ext uri="{FF2B5EF4-FFF2-40B4-BE49-F238E27FC236}">
                  <a16:creationId xmlns:a16="http://schemas.microsoft.com/office/drawing/2014/main" id="{6792B17F-C8AF-D64A-9D79-18CFAA38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698396" y="4422272"/>
              <a:ext cx="914400" cy="9144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40E3733-E76A-E141-8782-B2D02A056E00}"/>
              </a:ext>
            </a:extLst>
          </p:cNvPr>
          <p:cNvGrpSpPr/>
          <p:nvPr/>
        </p:nvGrpSpPr>
        <p:grpSpPr>
          <a:xfrm>
            <a:off x="9155596" y="3872986"/>
            <a:ext cx="2743200" cy="2286000"/>
            <a:chOff x="7783996" y="4015869"/>
            <a:chExt cx="2743200" cy="228600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D691B-AA33-0C48-9656-7548ABB3BFAD}"/>
                </a:ext>
              </a:extLst>
            </p:cNvPr>
            <p:cNvSpPr txBox="1"/>
            <p:nvPr/>
          </p:nvSpPr>
          <p:spPr>
            <a:xfrm>
              <a:off x="7783996" y="4015869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Networks and Networking is Critical</a:t>
              </a:r>
            </a:p>
          </p:txBody>
        </p:sp>
        <p:pic>
          <p:nvPicPr>
            <p:cNvPr id="68" name="Graphic 67" descr="Handshake with solid fill">
              <a:extLst>
                <a:ext uri="{FF2B5EF4-FFF2-40B4-BE49-F238E27FC236}">
                  <a16:creationId xmlns:a16="http://schemas.microsoft.com/office/drawing/2014/main" id="{63B2542F-1710-5346-AA11-BA3C00E31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698396" y="4422272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3DD6AE-431E-BF42-BB6A-46C10F151C0E}"/>
              </a:ext>
            </a:extLst>
          </p:cNvPr>
          <p:cNvGrpSpPr/>
          <p:nvPr/>
        </p:nvGrpSpPr>
        <p:grpSpPr>
          <a:xfrm>
            <a:off x="9162498" y="1355668"/>
            <a:ext cx="2743200" cy="2286000"/>
            <a:chOff x="7783996" y="1412826"/>
            <a:chExt cx="2743200" cy="228600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0F9088-37B9-3246-AC3F-DB98E23CB0B2}"/>
                </a:ext>
              </a:extLst>
            </p:cNvPr>
            <p:cNvSpPr txBox="1"/>
            <p:nvPr/>
          </p:nvSpPr>
          <p:spPr>
            <a:xfrm>
              <a:off x="7783996" y="1412826"/>
              <a:ext cx="2743200" cy="228600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Comprehensive</a:t>
              </a: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 Plan </a:t>
              </a:r>
              <a:br>
                <a:rPr lang="en-US">
                  <a:solidFill>
                    <a:srgbClr val="FFFFFF"/>
                  </a:solidFill>
                  <a:latin typeface="Arial" panose="020B0604020202020204"/>
                </a:rPr>
              </a:b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(A-Z, not A-R)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0" name="Graphic 79" descr="Blueprint with solid fill">
              <a:extLst>
                <a:ext uri="{FF2B5EF4-FFF2-40B4-BE49-F238E27FC236}">
                  <a16:creationId xmlns:a16="http://schemas.microsoft.com/office/drawing/2014/main" id="{8D05C92B-1130-4847-8319-01D3E066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637795" y="1766983"/>
              <a:ext cx="1021798" cy="102179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FCE394-E398-3946-8B74-4EDD49D5C8C1}"/>
              </a:ext>
            </a:extLst>
          </p:cNvPr>
          <p:cNvGrpSpPr/>
          <p:nvPr/>
        </p:nvGrpSpPr>
        <p:grpSpPr>
          <a:xfrm>
            <a:off x="9162498" y="1355668"/>
            <a:ext cx="2743200" cy="2286000"/>
            <a:chOff x="7783996" y="1412826"/>
            <a:chExt cx="2743200" cy="228600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F9BE37A-6F2C-2643-8237-499E06A0B80D}"/>
                </a:ext>
              </a:extLst>
            </p:cNvPr>
            <p:cNvSpPr txBox="1"/>
            <p:nvPr/>
          </p:nvSpPr>
          <p:spPr>
            <a:xfrm>
              <a:off x="7783996" y="1412826"/>
              <a:ext cx="2743200" cy="2286000"/>
            </a:xfrm>
            <a:prstGeom prst="rect">
              <a:avLst/>
            </a:prstGeom>
            <a:solidFill>
              <a:srgbClr val="006698"/>
            </a:solidFill>
          </p:spPr>
          <p:txBody>
            <a:bodyPr wrap="square" bIns="274320" rtlCol="0" anchor="b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Comprehensive</a:t>
              </a: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 Plan </a:t>
              </a:r>
              <a:br>
                <a:rPr lang="en-US">
                  <a:solidFill>
                    <a:srgbClr val="FFFFFF"/>
                  </a:solidFill>
                  <a:latin typeface="Arial" panose="020B0604020202020204"/>
                </a:rPr>
              </a:br>
              <a:r>
                <a:rPr lang="en-US">
                  <a:solidFill>
                    <a:srgbClr val="FFFFFF"/>
                  </a:solidFill>
                  <a:latin typeface="Arial" panose="020B0604020202020204"/>
                </a:rPr>
                <a:t>(A-Z, not A-R)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3" name="Graphic 82" descr="Blueprint with solid fill">
              <a:extLst>
                <a:ext uri="{FF2B5EF4-FFF2-40B4-BE49-F238E27FC236}">
                  <a16:creationId xmlns:a16="http://schemas.microsoft.com/office/drawing/2014/main" id="{0B05EF8D-1784-C247-9460-DD1C87E0E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8637795" y="1766983"/>
              <a:ext cx="1021798" cy="1021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6D396-9837-43B6-9BEF-DCCEF26F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983BD-A4FB-9C4A-97EF-CF98798D6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9271AFA-6883-4E35-B8F1-42CA059EF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r="33677"/>
          <a:stretch/>
        </p:blipFill>
        <p:spPr>
          <a:xfrm>
            <a:off x="3283658" y="97675"/>
            <a:ext cx="5624684" cy="6405793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69075B0-B233-EB4A-BD3B-14688A19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661"/>
            <a:ext cx="12192000" cy="7388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Enabling a NIEM Learning &amp; Development Domain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97A6DE9-C9D4-8545-8AEC-F61FEDD37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90" y="5017770"/>
            <a:ext cx="2037217" cy="12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9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1B955-4924-430A-9836-AC78EB59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841C5-9CFB-4CF7-9CBC-B8BE055D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Best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DF881-FEC9-429C-8314-F5C7E70F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NIEM’s rich data model is lacking in coverage of key learning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ADL Initiative, as a policy steward and pathfinder, would like to bridge this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ADL Initiative already spearheaded the creation of multiple standards (e.g., SCORM®, xAPI) and has a history of involvement with Standards Development Organizations (e.g., IEEE, IMS Global, ISO, PESC,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HR Open)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ADL Initiative chairs the Joint Enterprise Standards Committee (JESC) Applications Technical Working Group</a:t>
            </a:r>
          </a:p>
        </p:txBody>
      </p:sp>
    </p:spTree>
    <p:extLst>
      <p:ext uri="{BB962C8B-B14F-4D97-AF65-F5344CB8AC3E}">
        <p14:creationId xmlns:p14="http://schemas.microsoft.com/office/powerpoint/2010/main" val="16149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22019" y="1240167"/>
            <a:ext cx="5025390" cy="5286127"/>
          </a:xfrm>
          <a:solidFill>
            <a:srgbClr val="115E7D">
              <a:alpha val="14902"/>
            </a:srgbClr>
          </a:solidFill>
          <a:ln>
            <a:solidFill>
              <a:srgbClr val="115E7D"/>
            </a:solidFill>
          </a:ln>
        </p:spPr>
        <p:txBody>
          <a:bodyPr lIns="274320" tIns="182880" rIns="274320" bIns="182880">
            <a:noAutofit/>
          </a:bodyPr>
          <a:lstStyle/>
          <a:p>
            <a:pPr marL="0" indent="0"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sz="1800" b="1" spc="-50" dirty="0">
                <a:solidFill>
                  <a:srgbClr val="000000"/>
                </a:solidFill>
              </a:rPr>
              <a:t>Learning and Development COI</a:t>
            </a: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spc="-50" dirty="0">
                <a:solidFill>
                  <a:srgbClr val="000000"/>
                </a:solidFill>
              </a:rPr>
              <a:t>Best practice model to align existing learning and development data standards with DoD and external stakeholders</a:t>
            </a: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Promotes community-based agreement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on data element names and definitions</a:t>
            </a:r>
            <a:endParaRPr lang="en-US" sz="1600" spc="-50" dirty="0">
              <a:solidFill>
                <a:srgbClr val="000000"/>
              </a:solidFill>
            </a:endParaRP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Supports reuse of definitions within concrete, implementable data syntaxes</a:t>
            </a: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Provides a framework for information exchange specifications with machine-testable conformance</a:t>
            </a:r>
            <a:r>
              <a:rPr lang="en-US" sz="1600" spc="-5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spc="-50" dirty="0">
                <a:solidFill>
                  <a:srgbClr val="000000"/>
                </a:solidFill>
              </a:rPr>
              <a:t>Improves interoperability – making data visible, accessible, and understandable enterprise-wide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096000" y="1240167"/>
            <a:ext cx="5029200" cy="5286126"/>
          </a:xfrm>
          <a:prstGeom prst="rect">
            <a:avLst/>
          </a:prstGeom>
          <a:solidFill>
            <a:srgbClr val="115E7D">
              <a:alpha val="14902"/>
            </a:srgbClr>
          </a:solidFill>
          <a:ln>
            <a:solidFill>
              <a:srgbClr val="115E7D"/>
            </a:solidFill>
          </a:ln>
        </p:spPr>
        <p:txBody>
          <a:bodyPr vert="horz" lIns="274320" tIns="182880" rIns="274320" bIns="18288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1800" b="1" spc="-50" dirty="0">
                <a:solidFill>
                  <a:srgbClr val="000000"/>
                </a:solidFill>
                <a:latin typeface="Arial"/>
              </a:rPr>
              <a:t>NIEM Community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Increases use of a common and standard data and information sharing model for learning and development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Using NIEM increases interoperability within the DoD and other federal, state, local, and tribal entities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Reduces development and maintenance costs for any entity seeking information sharing links</a:t>
            </a:r>
          </a:p>
          <a:p>
            <a:pPr marL="342900" lvl="1" indent="-342900">
              <a:lnSpc>
                <a:spcPct val="13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Learning and Development Domain broadens accessibility of information to the NIEM community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endParaRPr lang="en-US" sz="1800" spc="-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362FB-54BE-AD40-82C5-FC154CFD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8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08E200D-B55F-4788-A1E8-9B439BB7C8FD}"/>
              </a:ext>
            </a:extLst>
          </p:cNvPr>
          <p:cNvSpPr/>
          <p:nvPr/>
        </p:nvSpPr>
        <p:spPr>
          <a:xfrm>
            <a:off x="4542682" y="1747161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Sae Schatz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Steward Chair 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ADL Initiative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B10BEF2-28C1-416B-A89D-82FD9AC0C44B}"/>
              </a:ext>
            </a:extLst>
          </p:cNvPr>
          <p:cNvSpPr txBox="1">
            <a:spLocks/>
          </p:cNvSpPr>
          <p:nvPr/>
        </p:nvSpPr>
        <p:spPr>
          <a:xfrm>
            <a:off x="11704321" y="6453956"/>
            <a:ext cx="404082" cy="3468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B9B861D-52B1-4CF5-8A55-70FE6B107050}" type="slidenum">
              <a:rPr lang="en-US"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18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C50B4-348F-4927-8C33-EDBF91000020}"/>
              </a:ext>
            </a:extLst>
          </p:cNvPr>
          <p:cNvSpPr/>
          <p:nvPr/>
        </p:nvSpPr>
        <p:spPr>
          <a:xfrm>
            <a:off x="4542682" y="3385461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Andy Johnson</a:t>
            </a:r>
            <a:b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Facilitator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ADL Initiative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BA83D-E559-4BB5-8C3B-F8C48D6E267E}"/>
              </a:ext>
            </a:extLst>
          </p:cNvPr>
          <p:cNvSpPr/>
          <p:nvPr/>
        </p:nvSpPr>
        <p:spPr>
          <a:xfrm>
            <a:off x="1275607" y="4859317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Volunteer</a:t>
            </a:r>
            <a:b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Tech. Support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50D67C-C9E5-4088-A06B-5851E5E50969}"/>
              </a:ext>
            </a:extLst>
          </p:cNvPr>
          <p:cNvSpPr/>
          <p:nvPr/>
        </p:nvSpPr>
        <p:spPr>
          <a:xfrm>
            <a:off x="4542682" y="4859317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Volunteer</a:t>
            </a:r>
            <a:b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Com. Support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C41EF-8A40-4369-8CEF-8DDA7E633971}"/>
              </a:ext>
            </a:extLst>
          </p:cNvPr>
          <p:cNvSpPr/>
          <p:nvPr/>
        </p:nvSpPr>
        <p:spPr>
          <a:xfrm>
            <a:off x="7819282" y="4859317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b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Gen. Support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6DD21-FBA9-4ABE-84EF-38483345D3A2}"/>
              </a:ext>
            </a:extLst>
          </p:cNvPr>
          <p:cNvSpPr/>
          <p:nvPr/>
        </p:nvSpPr>
        <p:spPr>
          <a:xfrm>
            <a:off x="1266082" y="1747161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b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Co-Chair </a:t>
            </a:r>
            <a:b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kumimoji="0" lang="en-US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0DA76-0BA6-4B22-922F-A36F7668365B}"/>
              </a:ext>
            </a:extLst>
          </p:cNvPr>
          <p:cNvSpPr/>
          <p:nvPr/>
        </p:nvSpPr>
        <p:spPr>
          <a:xfrm>
            <a:off x="7819282" y="1747161"/>
            <a:ext cx="3087585" cy="1208108"/>
          </a:xfrm>
          <a:prstGeom prst="rect">
            <a:avLst/>
          </a:prstGeom>
          <a:gradFill flip="none" rotWithShape="1">
            <a:gsLst>
              <a:gs pos="100000">
                <a:srgbClr val="C1DAE9"/>
              </a:gs>
              <a:gs pos="0">
                <a:srgbClr val="86B6D4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 rIns="45720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b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Co-Chair </a:t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4E138CB4-F636-4657-994B-1C7855D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323513"/>
            <a:ext cx="10515600" cy="12081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Proposed Organization Chart </a:t>
            </a:r>
            <a:br>
              <a:rPr lang="en-US" dirty="0"/>
            </a:br>
            <a:r>
              <a:rPr lang="en-US" dirty="0"/>
              <a:t>Learning &amp; Development Domain	</a:t>
            </a:r>
          </a:p>
        </p:txBody>
      </p:sp>
    </p:spTree>
    <p:extLst>
      <p:ext uri="{BB962C8B-B14F-4D97-AF65-F5344CB8AC3E}">
        <p14:creationId xmlns:p14="http://schemas.microsoft.com/office/powerpoint/2010/main" val="35587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95604C-B9C5-244D-95BD-548F29A0C274}"/>
              </a:ext>
            </a:extLst>
          </p:cNvPr>
          <p:cNvSpPr/>
          <p:nvPr/>
        </p:nvSpPr>
        <p:spPr>
          <a:xfrm>
            <a:off x="0" y="0"/>
            <a:ext cx="12192000" cy="21815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8154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105D7D"/>
                </a:solidFill>
              </a:rPr>
              <a:t>Questions/Comments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94F47-2EF4-1445-84D6-27452813A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25" y="3429000"/>
            <a:ext cx="2811533" cy="178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B81A2-E302-BE4D-AD26-6EE024576423}"/>
              </a:ext>
            </a:extLst>
          </p:cNvPr>
          <p:cNvSpPr txBox="1"/>
          <p:nvPr/>
        </p:nvSpPr>
        <p:spPr>
          <a:xfrm>
            <a:off x="6611643" y="4331432"/>
            <a:ext cx="41441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Anne Marie DiNardo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Outreach </a:t>
            </a: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Integrator </a:t>
            </a:r>
            <a:br>
              <a:rPr lang="en-US" dirty="0">
                <a:solidFill>
                  <a:srgbClr val="FFFFFF"/>
                </a:solidFill>
                <a:latin typeface="Arial" panose="020B0604020202020204"/>
              </a:rPr>
            </a:b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DADLAC Community Manager</a:t>
            </a:r>
            <a:br>
              <a:rPr lang="en-US" dirty="0">
                <a:solidFill>
                  <a:srgbClr val="FFFFFF"/>
                </a:solidFill>
                <a:latin typeface="Arial" panose="020B0604020202020204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AnneMarie.DiNardo.ctr@ADLnet.gov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CA9AC1-50C9-DB4C-AFB6-3746BF7B5386}"/>
              </a:ext>
            </a:extLst>
          </p:cNvPr>
          <p:cNvCxnSpPr>
            <a:cxnSpLocks/>
          </p:cNvCxnSpPr>
          <p:nvPr/>
        </p:nvCxnSpPr>
        <p:spPr>
          <a:xfrm>
            <a:off x="6096000" y="3285307"/>
            <a:ext cx="0" cy="23387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DDC521-A469-5E4E-8058-7B47D46FD1BB}"/>
              </a:ext>
            </a:extLst>
          </p:cNvPr>
          <p:cNvSpPr txBox="1"/>
          <p:nvPr/>
        </p:nvSpPr>
        <p:spPr>
          <a:xfrm>
            <a:off x="6611643" y="3170473"/>
            <a:ext cx="4144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Andy Johnson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Specifications and Standards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Andy.Johnson.ctr@ADLnet.gov</a:t>
            </a:r>
          </a:p>
        </p:txBody>
      </p:sp>
    </p:spTree>
    <p:extLst>
      <p:ext uri="{BB962C8B-B14F-4D97-AF65-F5344CB8AC3E}">
        <p14:creationId xmlns:p14="http://schemas.microsoft.com/office/powerpoint/2010/main" val="175131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1">
            <a:extLst>
              <a:ext uri="{FF2B5EF4-FFF2-40B4-BE49-F238E27FC236}">
                <a16:creationId xmlns:a16="http://schemas.microsoft.com/office/drawing/2014/main" id="{AC009E86-615C-FD43-927F-8907E647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3224" y="640579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B861D-52B1-4CF5-8A55-70FE6B107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85256-0E10-294D-B3F0-252379A5CB54}"/>
              </a:ext>
            </a:extLst>
          </p:cNvPr>
          <p:cNvSpPr txBox="1"/>
          <p:nvPr/>
        </p:nvSpPr>
        <p:spPr>
          <a:xfrm>
            <a:off x="0" y="-4315"/>
            <a:ext cx="2892056" cy="584775"/>
          </a:xfrm>
          <a:prstGeom prst="rect">
            <a:avLst/>
          </a:prstGeom>
          <a:solidFill>
            <a:srgbClr val="01629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 We Align</a:t>
            </a:r>
          </a:p>
        </p:txBody>
      </p:sp>
      <p:sp>
        <p:nvSpPr>
          <p:cNvPr id="34" name="Hexagon 4">
            <a:extLst>
              <a:ext uri="{FF2B5EF4-FFF2-40B4-BE49-F238E27FC236}">
                <a16:creationId xmlns:a16="http://schemas.microsoft.com/office/drawing/2014/main" id="{602571E3-E604-E645-A90B-F515A9C0460B}"/>
              </a:ext>
            </a:extLst>
          </p:cNvPr>
          <p:cNvSpPr/>
          <p:nvPr/>
        </p:nvSpPr>
        <p:spPr>
          <a:xfrm rot="19579982">
            <a:off x="5817882" y="1504880"/>
            <a:ext cx="1619642" cy="2198182"/>
          </a:xfrm>
          <a:custGeom>
            <a:avLst/>
            <a:gdLst>
              <a:gd name="connsiteX0" fmla="*/ 0 w 3473945"/>
              <a:gd name="connsiteY0" fmla="*/ 1497390 h 2994780"/>
              <a:gd name="connsiteX1" fmla="*/ 748695 w 3473945"/>
              <a:gd name="connsiteY1" fmla="*/ 1 h 2994780"/>
              <a:gd name="connsiteX2" fmla="*/ 2725250 w 3473945"/>
              <a:gd name="connsiteY2" fmla="*/ 1 h 2994780"/>
              <a:gd name="connsiteX3" fmla="*/ 3473945 w 3473945"/>
              <a:gd name="connsiteY3" fmla="*/ 1497390 h 2994780"/>
              <a:gd name="connsiteX4" fmla="*/ 2725250 w 3473945"/>
              <a:gd name="connsiteY4" fmla="*/ 2994779 h 2994780"/>
              <a:gd name="connsiteX5" fmla="*/ 748695 w 3473945"/>
              <a:gd name="connsiteY5" fmla="*/ 2994779 h 2994780"/>
              <a:gd name="connsiteX6" fmla="*/ 0 w 3473945"/>
              <a:gd name="connsiteY6" fmla="*/ 1497390 h 2994780"/>
              <a:gd name="connsiteX0" fmla="*/ 0 w 2725250"/>
              <a:gd name="connsiteY0" fmla="*/ 2994778 h 2994778"/>
              <a:gd name="connsiteX1" fmla="*/ 0 w 2725250"/>
              <a:gd name="connsiteY1" fmla="*/ 0 h 2994778"/>
              <a:gd name="connsiteX2" fmla="*/ 1976555 w 2725250"/>
              <a:gd name="connsiteY2" fmla="*/ 0 h 2994778"/>
              <a:gd name="connsiteX3" fmla="*/ 2725250 w 2725250"/>
              <a:gd name="connsiteY3" fmla="*/ 1497389 h 2994778"/>
              <a:gd name="connsiteX4" fmla="*/ 1976555 w 2725250"/>
              <a:gd name="connsiteY4" fmla="*/ 2994778 h 2994778"/>
              <a:gd name="connsiteX5" fmla="*/ 0 w 2725250"/>
              <a:gd name="connsiteY5" fmla="*/ 2994778 h 2994778"/>
              <a:gd name="connsiteX0" fmla="*/ 0 w 2725250"/>
              <a:gd name="connsiteY0" fmla="*/ 2994778 h 2994778"/>
              <a:gd name="connsiteX1" fmla="*/ 1976555 w 2725250"/>
              <a:gd name="connsiteY1" fmla="*/ 0 h 2994778"/>
              <a:gd name="connsiteX2" fmla="*/ 2725250 w 2725250"/>
              <a:gd name="connsiteY2" fmla="*/ 1497389 h 2994778"/>
              <a:gd name="connsiteX3" fmla="*/ 1976555 w 2725250"/>
              <a:gd name="connsiteY3" fmla="*/ 2994778 h 2994778"/>
              <a:gd name="connsiteX4" fmla="*/ 0 w 2725250"/>
              <a:gd name="connsiteY4" fmla="*/ 2994778 h 2994778"/>
              <a:gd name="connsiteX0" fmla="*/ 0 w 2725250"/>
              <a:gd name="connsiteY0" fmla="*/ 2994778 h 2994778"/>
              <a:gd name="connsiteX1" fmla="*/ 1976555 w 2725250"/>
              <a:gd name="connsiteY1" fmla="*/ 0 h 2994778"/>
              <a:gd name="connsiteX2" fmla="*/ 2725250 w 2725250"/>
              <a:gd name="connsiteY2" fmla="*/ 1497389 h 2994778"/>
              <a:gd name="connsiteX3" fmla="*/ 1774913 w 2725250"/>
              <a:gd name="connsiteY3" fmla="*/ 2986544 h 2994778"/>
              <a:gd name="connsiteX4" fmla="*/ 0 w 2725250"/>
              <a:gd name="connsiteY4" fmla="*/ 2994778 h 2994778"/>
              <a:gd name="connsiteX0" fmla="*/ 0 w 2725250"/>
              <a:gd name="connsiteY0" fmla="*/ 2716153 h 2716153"/>
              <a:gd name="connsiteX1" fmla="*/ 1799972 w 2725250"/>
              <a:gd name="connsiteY1" fmla="*/ 0 h 2716153"/>
              <a:gd name="connsiteX2" fmla="*/ 2725250 w 2725250"/>
              <a:gd name="connsiteY2" fmla="*/ 1218764 h 2716153"/>
              <a:gd name="connsiteX3" fmla="*/ 1774913 w 2725250"/>
              <a:gd name="connsiteY3" fmla="*/ 2707919 h 2716153"/>
              <a:gd name="connsiteX4" fmla="*/ 0 w 2725250"/>
              <a:gd name="connsiteY4" fmla="*/ 2716153 h 2716153"/>
              <a:gd name="connsiteX0" fmla="*/ 0 w 2556923"/>
              <a:gd name="connsiteY0" fmla="*/ 2585124 h 2707919"/>
              <a:gd name="connsiteX1" fmla="*/ 1631645 w 2556923"/>
              <a:gd name="connsiteY1" fmla="*/ 0 h 2707919"/>
              <a:gd name="connsiteX2" fmla="*/ 2556923 w 2556923"/>
              <a:gd name="connsiteY2" fmla="*/ 1218764 h 2707919"/>
              <a:gd name="connsiteX3" fmla="*/ 1606586 w 2556923"/>
              <a:gd name="connsiteY3" fmla="*/ 2707919 h 2707919"/>
              <a:gd name="connsiteX4" fmla="*/ 0 w 2556923"/>
              <a:gd name="connsiteY4" fmla="*/ 2585124 h 2707919"/>
              <a:gd name="connsiteX0" fmla="*/ 1540205 w 2465483"/>
              <a:gd name="connsiteY0" fmla="*/ 0 h 2707919"/>
              <a:gd name="connsiteX1" fmla="*/ 2465483 w 2465483"/>
              <a:gd name="connsiteY1" fmla="*/ 1218764 h 2707919"/>
              <a:gd name="connsiteX2" fmla="*/ 1515146 w 2465483"/>
              <a:gd name="connsiteY2" fmla="*/ 2707919 h 2707919"/>
              <a:gd name="connsiteX3" fmla="*/ 0 w 2465483"/>
              <a:gd name="connsiteY3" fmla="*/ 2676564 h 2707919"/>
              <a:gd name="connsiteX0" fmla="*/ 914490 w 1839768"/>
              <a:gd name="connsiteY0" fmla="*/ 0 h 2707919"/>
              <a:gd name="connsiteX1" fmla="*/ 1839768 w 1839768"/>
              <a:gd name="connsiteY1" fmla="*/ 1218764 h 2707919"/>
              <a:gd name="connsiteX2" fmla="*/ 889431 w 1839768"/>
              <a:gd name="connsiteY2" fmla="*/ 2707919 h 2707919"/>
              <a:gd name="connsiteX3" fmla="*/ 0 w 1839768"/>
              <a:gd name="connsiteY3" fmla="*/ 2697100 h 2707919"/>
              <a:gd name="connsiteX0" fmla="*/ 636213 w 1839768"/>
              <a:gd name="connsiteY0" fmla="*/ 0 h 2019736"/>
              <a:gd name="connsiteX1" fmla="*/ 1839768 w 1839768"/>
              <a:gd name="connsiteY1" fmla="*/ 530581 h 2019736"/>
              <a:gd name="connsiteX2" fmla="*/ 889431 w 1839768"/>
              <a:gd name="connsiteY2" fmla="*/ 2019736 h 2019736"/>
              <a:gd name="connsiteX3" fmla="*/ 0 w 1839768"/>
              <a:gd name="connsiteY3" fmla="*/ 2008917 h 2019736"/>
              <a:gd name="connsiteX0" fmla="*/ 636213 w 1600883"/>
              <a:gd name="connsiteY0" fmla="*/ 0 h 2019736"/>
              <a:gd name="connsiteX1" fmla="*/ 1600883 w 1600883"/>
              <a:gd name="connsiteY1" fmla="*/ 956824 h 2019736"/>
              <a:gd name="connsiteX2" fmla="*/ 889431 w 1600883"/>
              <a:gd name="connsiteY2" fmla="*/ 2019736 h 2019736"/>
              <a:gd name="connsiteX3" fmla="*/ 0 w 1600883"/>
              <a:gd name="connsiteY3" fmla="*/ 2008917 h 2019736"/>
              <a:gd name="connsiteX0" fmla="*/ 879353 w 1844023"/>
              <a:gd name="connsiteY0" fmla="*/ 0 h 2198182"/>
              <a:gd name="connsiteX1" fmla="*/ 1844023 w 1844023"/>
              <a:gd name="connsiteY1" fmla="*/ 956824 h 2198182"/>
              <a:gd name="connsiteX2" fmla="*/ 1132571 w 1844023"/>
              <a:gd name="connsiteY2" fmla="*/ 2019736 h 2198182"/>
              <a:gd name="connsiteX3" fmla="*/ 0 w 1844023"/>
              <a:gd name="connsiteY3" fmla="*/ 2198182 h 2198182"/>
              <a:gd name="connsiteX0" fmla="*/ 879353 w 1844023"/>
              <a:gd name="connsiteY0" fmla="*/ 0 h 2252634"/>
              <a:gd name="connsiteX1" fmla="*/ 1844023 w 1844023"/>
              <a:gd name="connsiteY1" fmla="*/ 956824 h 2252634"/>
              <a:gd name="connsiteX2" fmla="*/ 941419 w 1844023"/>
              <a:gd name="connsiteY2" fmla="*/ 2252634 h 2252634"/>
              <a:gd name="connsiteX3" fmla="*/ 0 w 1844023"/>
              <a:gd name="connsiteY3" fmla="*/ 2198182 h 2252634"/>
              <a:gd name="connsiteX0" fmla="*/ 879353 w 1844023"/>
              <a:gd name="connsiteY0" fmla="*/ 0 h 2198182"/>
              <a:gd name="connsiteX1" fmla="*/ 1844023 w 1844023"/>
              <a:gd name="connsiteY1" fmla="*/ 956824 h 2198182"/>
              <a:gd name="connsiteX2" fmla="*/ 1022447 w 1844023"/>
              <a:gd name="connsiteY2" fmla="*/ 2144506 h 2198182"/>
              <a:gd name="connsiteX3" fmla="*/ 0 w 1844023"/>
              <a:gd name="connsiteY3" fmla="*/ 2198182 h 2198182"/>
              <a:gd name="connsiteX0" fmla="*/ 879353 w 1619642"/>
              <a:gd name="connsiteY0" fmla="*/ 0 h 2198182"/>
              <a:gd name="connsiteX1" fmla="*/ 1619642 w 1619642"/>
              <a:gd name="connsiteY1" fmla="*/ 1266650 h 2198182"/>
              <a:gd name="connsiteX2" fmla="*/ 1022447 w 1619642"/>
              <a:gd name="connsiteY2" fmla="*/ 2144506 h 2198182"/>
              <a:gd name="connsiteX3" fmla="*/ 0 w 1619642"/>
              <a:gd name="connsiteY3" fmla="*/ 2198182 h 219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642" h="2198182">
                <a:moveTo>
                  <a:pt x="879353" y="0"/>
                </a:moveTo>
                <a:lnTo>
                  <a:pt x="1619642" y="1266650"/>
                </a:lnTo>
                <a:lnTo>
                  <a:pt x="1022447" y="2144506"/>
                </a:lnTo>
                <a:cubicBezTo>
                  <a:pt x="486918" y="2103574"/>
                  <a:pt x="0" y="2198182"/>
                  <a:pt x="0" y="2198182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7460C9-B50A-9948-84CD-06E912006EEF}"/>
              </a:ext>
            </a:extLst>
          </p:cNvPr>
          <p:cNvCxnSpPr>
            <a:cxnSpLocks/>
          </p:cNvCxnSpPr>
          <p:nvPr/>
        </p:nvCxnSpPr>
        <p:spPr>
          <a:xfrm>
            <a:off x="6096000" y="1066800"/>
            <a:ext cx="0" cy="274819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83">
            <a:extLst>
              <a:ext uri="{FF2B5EF4-FFF2-40B4-BE49-F238E27FC236}">
                <a16:creationId xmlns:a16="http://schemas.microsoft.com/office/drawing/2014/main" id="{60DF60C0-0B89-E048-B92C-C6725C2E5FF3}"/>
              </a:ext>
            </a:extLst>
          </p:cNvPr>
          <p:cNvSpPr/>
          <p:nvPr/>
        </p:nvSpPr>
        <p:spPr>
          <a:xfrm>
            <a:off x="531500" y="5586340"/>
            <a:ext cx="10892144" cy="67160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77CA5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E6D6A1-2D51-294C-81E4-B19A4B47C498}"/>
              </a:ext>
            </a:extLst>
          </p:cNvPr>
          <p:cNvSpPr/>
          <p:nvPr/>
        </p:nvSpPr>
        <p:spPr>
          <a:xfrm>
            <a:off x="2610196" y="4696884"/>
            <a:ext cx="6971608" cy="109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F5BFA6-7422-F344-ADAA-84A0C0D10F89}"/>
              </a:ext>
            </a:extLst>
          </p:cNvPr>
          <p:cNvGrpSpPr/>
          <p:nvPr/>
        </p:nvGrpSpPr>
        <p:grpSpPr>
          <a:xfrm>
            <a:off x="2024986" y="4992038"/>
            <a:ext cx="7989275" cy="1027630"/>
            <a:chOff x="2536700" y="1996821"/>
            <a:chExt cx="6813170" cy="876348"/>
          </a:xfrm>
        </p:grpSpPr>
        <p:cxnSp>
          <p:nvCxnSpPr>
            <p:cNvPr id="39" name="Shape 76">
              <a:extLst>
                <a:ext uri="{FF2B5EF4-FFF2-40B4-BE49-F238E27FC236}">
                  <a16:creationId xmlns:a16="http://schemas.microsoft.com/office/drawing/2014/main" id="{20BC66E1-B43E-5A41-ACF2-DDB39DFE16A3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6810031" y="2301025"/>
              <a:ext cx="345280" cy="101212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77C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Shape 77">
              <a:extLst>
                <a:ext uri="{FF2B5EF4-FFF2-40B4-BE49-F238E27FC236}">
                  <a16:creationId xmlns:a16="http://schemas.microsoft.com/office/drawing/2014/main" id="{C3C386DE-B85A-FF40-899B-3F39977E7449}"/>
                </a:ext>
              </a:extLst>
            </p:cNvPr>
            <p:cNvSpPr/>
            <p:nvPr/>
          </p:nvSpPr>
          <p:spPr>
            <a:xfrm>
              <a:off x="5076540" y="1996821"/>
              <a:ext cx="1733490" cy="608408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177CA5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Dr. Sae Schatz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Director</a:t>
              </a:r>
              <a:r>
                <a:rPr kumimoji="0" lang="de-DE" sz="14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 (CIV)</a:t>
              </a:r>
            </a:p>
          </p:txBody>
        </p:sp>
        <p:sp>
          <p:nvSpPr>
            <p:cNvPr id="41" name="Shape 78">
              <a:extLst>
                <a:ext uri="{FF2B5EF4-FFF2-40B4-BE49-F238E27FC236}">
                  <a16:creationId xmlns:a16="http://schemas.microsoft.com/office/drawing/2014/main" id="{1670F53B-E87E-5448-BB3B-34B51F9370A3}"/>
                </a:ext>
              </a:extLst>
            </p:cNvPr>
            <p:cNvSpPr/>
            <p:nvPr/>
          </p:nvSpPr>
          <p:spPr>
            <a:xfrm>
              <a:off x="7155310" y="2082197"/>
              <a:ext cx="2194560" cy="640080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177CA5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Dr. Laura Milham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Air Force LNO / Deputy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2" name="Shape 91">
              <a:extLst>
                <a:ext uri="{FF2B5EF4-FFF2-40B4-BE49-F238E27FC236}">
                  <a16:creationId xmlns:a16="http://schemas.microsoft.com/office/drawing/2014/main" id="{9DA354FB-83AA-1F40-B3CE-E201C4F6406C}"/>
                </a:ext>
              </a:extLst>
            </p:cNvPr>
            <p:cNvCxnSpPr>
              <a:cxnSpLocks/>
              <a:stCxn id="40" idx="1"/>
              <a:endCxn id="44" idx="3"/>
            </p:cNvCxnSpPr>
            <p:nvPr/>
          </p:nvCxnSpPr>
          <p:spPr>
            <a:xfrm rot="10800000" flipV="1">
              <a:off x="4731260" y="2301025"/>
              <a:ext cx="345280" cy="252104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177C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Shape 89">
              <a:extLst>
                <a:ext uri="{FF2B5EF4-FFF2-40B4-BE49-F238E27FC236}">
                  <a16:creationId xmlns:a16="http://schemas.microsoft.com/office/drawing/2014/main" id="{CF346090-C3F4-994C-A92B-C014C72D6397}"/>
                </a:ext>
              </a:extLst>
            </p:cNvPr>
            <p:cNvSpPr/>
            <p:nvPr/>
          </p:nvSpPr>
          <p:spPr>
            <a:xfrm>
              <a:off x="2536700" y="2233089"/>
              <a:ext cx="2194560" cy="640080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177CA5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Dr. Karen Cooper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rPr>
                <a:t>Navy LNO / R&amp;D Support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D9D64-D0D3-024E-820A-14652FA089F1}"/>
              </a:ext>
            </a:extLst>
          </p:cNvPr>
          <p:cNvSpPr/>
          <p:nvPr/>
        </p:nvSpPr>
        <p:spPr>
          <a:xfrm>
            <a:off x="954160" y="1469623"/>
            <a:ext cx="4846278" cy="623857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USD Personnel and Readiness (USD(P&amp;R))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Hon. Gil Cisneros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4363B-D4D8-184E-9FFB-94633C5B0787}"/>
              </a:ext>
            </a:extLst>
          </p:cNvPr>
          <p:cNvSpPr/>
          <p:nvPr/>
        </p:nvSpPr>
        <p:spPr>
          <a:xfrm>
            <a:off x="7716271" y="2286296"/>
            <a:ext cx="4093745" cy="457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Readiness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Hon. Shawn Skelly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397BE9-5A41-6145-90CD-92099AC8304E}"/>
              </a:ext>
            </a:extLst>
          </p:cNvPr>
          <p:cNvSpPr/>
          <p:nvPr/>
        </p:nvSpPr>
        <p:spPr>
          <a:xfrm>
            <a:off x="7248749" y="2344349"/>
            <a:ext cx="295564" cy="295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2700">
                <a:solidFill>
                  <a:srgbClr val="44546A">
                    <a:satMod val="155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E7E0E9-340F-AE49-A7F0-B655B6174278}"/>
              </a:ext>
            </a:extLst>
          </p:cNvPr>
          <p:cNvSpPr/>
          <p:nvPr/>
        </p:nvSpPr>
        <p:spPr>
          <a:xfrm>
            <a:off x="7716271" y="3065076"/>
            <a:ext cx="4093745" cy="457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DASD Force Education and Training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Caroline Baxter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7FFCF6-B438-1F41-A13B-7D1C202CEA47}"/>
              </a:ext>
            </a:extLst>
          </p:cNvPr>
          <p:cNvSpPr/>
          <p:nvPr/>
        </p:nvSpPr>
        <p:spPr>
          <a:xfrm>
            <a:off x="7241203" y="3107783"/>
            <a:ext cx="295564" cy="2955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2700">
                <a:solidFill>
                  <a:srgbClr val="44546A">
                    <a:satMod val="155000"/>
                  </a:srgbClr>
                </a:solidFill>
                <a:prstDash val="solid"/>
              </a:ln>
              <a:solidFill>
                <a:prstClr val="black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6FED49-5773-0841-814A-E0985928817D}"/>
              </a:ext>
            </a:extLst>
          </p:cNvPr>
          <p:cNvSpPr/>
          <p:nvPr/>
        </p:nvSpPr>
        <p:spPr>
          <a:xfrm>
            <a:off x="6706907" y="350418"/>
            <a:ext cx="5118100" cy="711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Office of the Secretary of Defense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419C3D-7472-CB4A-B21B-598F7948A583}"/>
              </a:ext>
            </a:extLst>
          </p:cNvPr>
          <p:cNvGrpSpPr/>
          <p:nvPr/>
        </p:nvGrpSpPr>
        <p:grpSpPr>
          <a:xfrm>
            <a:off x="5599300" y="208011"/>
            <a:ext cx="996014" cy="996014"/>
            <a:chOff x="2634653" y="234748"/>
            <a:chExt cx="996014" cy="99601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009ABAA-2923-A643-A154-830A29684DC9}"/>
                </a:ext>
              </a:extLst>
            </p:cNvPr>
            <p:cNvSpPr/>
            <p:nvPr/>
          </p:nvSpPr>
          <p:spPr>
            <a:xfrm>
              <a:off x="2634653" y="234748"/>
              <a:ext cx="996014" cy="996014"/>
            </a:xfrm>
            <a:prstGeom prst="ellipse">
              <a:avLst/>
            </a:prstGeom>
            <a:solidFill>
              <a:srgbClr val="32425C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Picture 2" descr="https://q.kys.io/VzoDrSQnI3n6l2xWPFz0mGtztCI/aHR0cDovL3d3dy5lbmNhc2VtZW50LmNvbS9odGRvY3Mvc2l0ZXMvZGVmYXVsdC9maWxlcy9EZXB0LU9mLURlZmVuc2UtTG9nby5qcGc">
              <a:extLst>
                <a:ext uri="{FF2B5EF4-FFF2-40B4-BE49-F238E27FC236}">
                  <a16:creationId xmlns:a16="http://schemas.microsoft.com/office/drawing/2014/main" id="{BE918787-D5F7-734A-9DB9-AEEE9CB45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320" y="298415"/>
              <a:ext cx="868680" cy="868680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35F51A7-86A6-2D46-BC4D-7E5D7B4EFD40}"/>
              </a:ext>
            </a:extLst>
          </p:cNvPr>
          <p:cNvSpPr/>
          <p:nvPr/>
        </p:nvSpPr>
        <p:spPr>
          <a:xfrm>
            <a:off x="729550" y="3065076"/>
            <a:ext cx="5118100" cy="588877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Defense Support Services Center (DSSC)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Bill Mansell, SES, Director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AF6667-6F7F-B14B-AF5E-2FE230B42332}"/>
              </a:ext>
            </a:extLst>
          </p:cNvPr>
          <p:cNvSpPr/>
          <p:nvPr/>
        </p:nvSpPr>
        <p:spPr>
          <a:xfrm>
            <a:off x="5949525" y="3111577"/>
            <a:ext cx="295564" cy="295564"/>
          </a:xfrm>
          <a:prstGeom prst="ellipse">
            <a:avLst/>
          </a:prstGeom>
          <a:solidFill>
            <a:srgbClr val="32425C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2700">
                <a:solidFill>
                  <a:srgbClr val="D2D6DB">
                    <a:satMod val="155000"/>
                  </a:srgbClr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AF565B-BF1C-B84A-A41E-2F278CA40421}"/>
              </a:ext>
            </a:extLst>
          </p:cNvPr>
          <p:cNvSpPr/>
          <p:nvPr/>
        </p:nvSpPr>
        <p:spPr>
          <a:xfrm>
            <a:off x="729550" y="2259423"/>
            <a:ext cx="5118100" cy="588877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4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Defense Human Resources Activity (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DHRA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Bill Booth, SES, Director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434DB89-B445-E342-8496-10ED02073B99}"/>
              </a:ext>
            </a:extLst>
          </p:cNvPr>
          <p:cNvSpPr/>
          <p:nvPr/>
        </p:nvSpPr>
        <p:spPr>
          <a:xfrm>
            <a:off x="5949525" y="1521437"/>
            <a:ext cx="295564" cy="295564"/>
          </a:xfrm>
          <a:prstGeom prst="ellipse">
            <a:avLst/>
          </a:prstGeom>
          <a:solidFill>
            <a:srgbClr val="32425C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2700">
                <a:solidFill>
                  <a:srgbClr val="D2D6DB">
                    <a:satMod val="155000"/>
                  </a:srgbClr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E2C439-BC91-A646-9E07-D9A98DFD5E3B}"/>
              </a:ext>
            </a:extLst>
          </p:cNvPr>
          <p:cNvSpPr/>
          <p:nvPr/>
        </p:nvSpPr>
        <p:spPr>
          <a:xfrm>
            <a:off x="5949525" y="2319123"/>
            <a:ext cx="295564" cy="295564"/>
          </a:xfrm>
          <a:prstGeom prst="ellipse">
            <a:avLst/>
          </a:prstGeom>
          <a:solidFill>
            <a:srgbClr val="32425C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12700">
                <a:solidFill>
                  <a:srgbClr val="D2D6DB">
                    <a:satMod val="155000"/>
                  </a:srgbClr>
                </a:solidFill>
                <a:prstDash val="solid"/>
              </a:ln>
              <a:solidFill>
                <a:srgbClr val="000000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4EC0849F-C24D-3C43-B376-3D7BC263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53" y="3797945"/>
            <a:ext cx="1399293" cy="8817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DD5EF64-E1DC-634E-8F7B-DA3A19CF43C8}"/>
              </a:ext>
            </a:extLst>
          </p:cNvPr>
          <p:cNvSpPr txBox="1"/>
          <p:nvPr/>
        </p:nvSpPr>
        <p:spPr>
          <a:xfrm>
            <a:off x="6931562" y="4105805"/>
            <a:ext cx="380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Part of the Defense Activity for Non-Traditional Education Support (Jeff Allen, Director) under DSSC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97A5F0-F0DB-3643-A31B-11FD95EE4255}"/>
              </a:ext>
            </a:extLst>
          </p:cNvPr>
          <p:cNvSpPr/>
          <p:nvPr/>
        </p:nvSpPr>
        <p:spPr>
          <a:xfrm>
            <a:off x="2288343" y="728309"/>
            <a:ext cx="2221876" cy="33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Operational Oversight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4277E4-D845-1440-B05C-7677B1BA0764}"/>
              </a:ext>
            </a:extLst>
          </p:cNvPr>
          <p:cNvSpPr/>
          <p:nvPr/>
        </p:nvSpPr>
        <p:spPr>
          <a:xfrm>
            <a:off x="7808842" y="1252776"/>
            <a:ext cx="3879575" cy="338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Secondary Reporting for Policy Oversight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53F1C01-DEFC-AD4F-924F-FBA34B6618AC}"/>
              </a:ext>
            </a:extLst>
          </p:cNvPr>
          <p:cNvCxnSpPr>
            <a:stCxn id="61" idx="2"/>
          </p:cNvCxnSpPr>
          <p:nvPr/>
        </p:nvCxnSpPr>
        <p:spPr>
          <a:xfrm>
            <a:off x="3399281" y="1061617"/>
            <a:ext cx="0" cy="36576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63BD73-462F-044E-8EEF-031747F6CE01}"/>
              </a:ext>
            </a:extLst>
          </p:cNvPr>
          <p:cNvCxnSpPr>
            <a:cxnSpLocks/>
          </p:cNvCxnSpPr>
          <p:nvPr/>
        </p:nvCxnSpPr>
        <p:spPr>
          <a:xfrm>
            <a:off x="8623288" y="1591104"/>
            <a:ext cx="0" cy="67723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511A1-D7E9-6B40-BEE0-55238EA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DF261-405F-4A48-84C5-37D3E544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51844-37DB-8D48-ADD6-8777588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EAFD4-06C3-FA48-8990-4DD55D88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9400C6-1DB5-4CD8-887E-0E62182B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40" y="469360"/>
            <a:ext cx="4619926" cy="5919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65734C-95CB-4B4D-B28E-1FB6D0292CF9}"/>
              </a:ext>
            </a:extLst>
          </p:cNvPr>
          <p:cNvSpPr/>
          <p:nvPr/>
        </p:nvSpPr>
        <p:spPr>
          <a:xfrm>
            <a:off x="1537855" y="2542903"/>
            <a:ext cx="3142210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410F10-41C3-4283-8DEE-82F806B42CA8}"/>
              </a:ext>
            </a:extLst>
          </p:cNvPr>
          <p:cNvSpPr/>
          <p:nvPr/>
        </p:nvSpPr>
        <p:spPr>
          <a:xfrm>
            <a:off x="1050173" y="2643050"/>
            <a:ext cx="3512301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7841F-EC4B-4A03-AD2E-DF8612A4EEB0}"/>
              </a:ext>
            </a:extLst>
          </p:cNvPr>
          <p:cNvSpPr/>
          <p:nvPr/>
        </p:nvSpPr>
        <p:spPr>
          <a:xfrm>
            <a:off x="1050173" y="2746465"/>
            <a:ext cx="3576256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2D8362-009F-42F6-B294-7E9BAA10E822}"/>
              </a:ext>
            </a:extLst>
          </p:cNvPr>
          <p:cNvSpPr/>
          <p:nvPr/>
        </p:nvSpPr>
        <p:spPr>
          <a:xfrm>
            <a:off x="1050173" y="2855323"/>
            <a:ext cx="2848727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05365-35A2-41EB-818D-82D521AB1754}"/>
              </a:ext>
            </a:extLst>
          </p:cNvPr>
          <p:cNvSpPr txBox="1"/>
          <p:nvPr/>
        </p:nvSpPr>
        <p:spPr>
          <a:xfrm>
            <a:off x="5577491" y="833097"/>
            <a:ext cx="6097384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ADL enterprise architecture </a:t>
            </a:r>
            <a:r>
              <a:rPr lang="en-US" sz="2200" b="0" i="0" u="none" strike="noStrike" baseline="0">
                <a:highlight>
                  <a:srgbClr val="FFFF99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 highly aligned to the principles and goals of the DoD Data Strategy</a:t>
            </a:r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consistent with our vision for a Defense-wide data ecosystem. While focused on training and education, the ADL program is </a:t>
            </a:r>
            <a:r>
              <a:rPr lang="en-US" sz="2200" b="0" i="0" u="none" strike="noStrike" baseline="0">
                <a:highlight>
                  <a:srgbClr val="FFFF99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modeling a number of best practices in their development of standards, business processes, and enterprise services</a:t>
            </a:r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2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F3988-BEF9-4EB2-8306-16999C33722C}"/>
              </a:ext>
            </a:extLst>
          </p:cNvPr>
          <p:cNvSpPr/>
          <p:nvPr/>
        </p:nvSpPr>
        <p:spPr>
          <a:xfrm>
            <a:off x="1575957" y="3381102"/>
            <a:ext cx="2413658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FBA905-6CF4-4D33-B1A6-E848EC394EC9}"/>
              </a:ext>
            </a:extLst>
          </p:cNvPr>
          <p:cNvSpPr/>
          <p:nvPr/>
        </p:nvSpPr>
        <p:spPr>
          <a:xfrm>
            <a:off x="2474536" y="4233610"/>
            <a:ext cx="1892450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813CD-828A-437A-8B30-CA9704AEA3A4}"/>
              </a:ext>
            </a:extLst>
          </p:cNvPr>
          <p:cNvSpPr/>
          <p:nvPr/>
        </p:nvSpPr>
        <p:spPr>
          <a:xfrm>
            <a:off x="1071038" y="4345277"/>
            <a:ext cx="902906" cy="12548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76B5F9-FA34-46D7-8842-64F1E813C3DF}"/>
              </a:ext>
            </a:extLst>
          </p:cNvPr>
          <p:cNvSpPr txBox="1"/>
          <p:nvPr/>
        </p:nvSpPr>
        <p:spPr>
          <a:xfrm>
            <a:off x="5577491" y="3555743"/>
            <a:ext cx="609738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ADL has created a </a:t>
            </a:r>
            <a:r>
              <a:rPr lang="en-US" sz="2200" b="0" i="0" u="none" strike="noStrike" baseline="0">
                <a:highlight>
                  <a:srgbClr val="FFFF99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mature, integrated development environment</a:t>
            </a:r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…</a:t>
            </a:r>
            <a:endParaRPr lang="en-US" sz="2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0B785-3468-49C5-BF22-7C685A58106F}"/>
              </a:ext>
            </a:extLst>
          </p:cNvPr>
          <p:cNvSpPr txBox="1"/>
          <p:nvPr/>
        </p:nvSpPr>
        <p:spPr>
          <a:xfrm>
            <a:off x="5577491" y="4585616"/>
            <a:ext cx="609738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 am pleased to </a:t>
            </a:r>
            <a:r>
              <a:rPr lang="en-US" sz="2200" b="0" i="0" u="none" strike="noStrike" baseline="0">
                <a:highlight>
                  <a:srgbClr val="FFFF99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designate ADL as a pathfinder for</a:t>
            </a:r>
          </a:p>
          <a:p>
            <a:pPr algn="l"/>
            <a:r>
              <a:rPr lang="en-US" sz="2200" b="0" i="0" u="none" strike="noStrike" baseline="0">
                <a:highlight>
                  <a:srgbClr val="FFFF99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enterprise data services</a:t>
            </a:r>
            <a:r>
              <a:rPr lang="en-US" sz="2200" b="0" i="0" u="none" strike="noStrike" baseline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22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895E6-F5B8-46DF-9357-D78F23475132}"/>
              </a:ext>
            </a:extLst>
          </p:cNvPr>
          <p:cNvSpPr txBox="1"/>
          <p:nvPr/>
        </p:nvSpPr>
        <p:spPr>
          <a:xfrm>
            <a:off x="9090925" y="5615489"/>
            <a:ext cx="2305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Dave Spirk, </a:t>
            </a:r>
          </a:p>
          <a:p>
            <a:r>
              <a:rPr lang="en-US"/>
              <a:t>DoD Chief Data Officer</a:t>
            </a:r>
          </a:p>
          <a:p>
            <a:r>
              <a:rPr lang="en-US"/>
              <a:t>08 June 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FF294C-1F8F-0446-AE33-57145173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983BD-A4FB-9C4A-97EF-CF98798D6C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4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652FD7-C661-4499-A4F6-E3BFDE9D81E5}"/>
              </a:ext>
            </a:extLst>
          </p:cNvPr>
          <p:cNvSpPr/>
          <p:nvPr/>
        </p:nvSpPr>
        <p:spPr>
          <a:xfrm>
            <a:off x="517769" y="1007449"/>
            <a:ext cx="7963291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PROGRAM: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698"/>
                </a:solidFill>
                <a:effectLst/>
                <a:uLnTx/>
                <a:uFillTx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Advanced Distributed Learning (ADL)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6698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DIRECTOR: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698"/>
                </a:solidFill>
                <a:effectLst/>
                <a:uLnTx/>
                <a:uFillTx/>
                <a:ea typeface="+mn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Sae Schatz, Ph.D.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698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(CIV)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CHAIN OF COMMAND: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Defense Human Resources Activity (DHRA)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PURPOSE: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Facilitate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99"/>
                </a:highlight>
                <a:uLnTx/>
                <a:uFillTx/>
                <a:ea typeface="+mn-ea"/>
                <a:cs typeface="Arial" panose="020B0604020202020204" pitchFamily="34" charset="0"/>
              </a:rPr>
              <a:t>interoperability and promote best practices for Distributed Learning (DL)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LINES OF EFFORT: </a:t>
            </a:r>
          </a:p>
          <a:p>
            <a:pPr marL="801688" marR="0" lvl="1" indent="-34448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Modernization: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R&amp;D for DL</a:t>
            </a:r>
          </a:p>
          <a:p>
            <a:pPr marL="801688" marR="0" lvl="1" indent="-34448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Documentation: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Policy, specs, and standards for DL</a:t>
            </a:r>
          </a:p>
          <a:p>
            <a:pPr marL="801688" marR="0" lvl="1" indent="-34448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Coordination: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Facilitate DoD, Coalition, S&amp;T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88645-E194-492E-AF28-DFFDE31428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275" y="942572"/>
            <a:ext cx="3198835" cy="38810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ECECF-F9B6-43FB-8C5E-AE7ACB26FC50}"/>
              </a:ext>
            </a:extLst>
          </p:cNvPr>
          <p:cNvSpPr/>
          <p:nvPr/>
        </p:nvSpPr>
        <p:spPr>
          <a:xfrm>
            <a:off x="517769" y="5209359"/>
            <a:ext cx="898123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DoDI 1322.26: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“The ADL Initiative is the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99"/>
                </a:highlight>
                <a:uLnTx/>
                <a:uFillTx/>
                <a:ea typeface="+mn-ea"/>
                <a:cs typeface="Arial" panose="020B0604020202020204" pitchFamily="34" charset="0"/>
              </a:rPr>
              <a:t>principal steward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for researching and facilitating the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99"/>
                </a:highlight>
                <a:uLnTx/>
                <a:uFillTx/>
                <a:ea typeface="+mn-ea"/>
                <a:cs typeface="Arial" panose="020B0604020202020204" pitchFamily="34" charset="0"/>
              </a:rPr>
              <a:t>implementation of DL standards, specifications, and emerging technologies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for DoD Components.”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C82216-49BB-4A43-AF1C-D059E6A67CF2}"/>
              </a:ext>
            </a:extLst>
          </p:cNvPr>
          <p:cNvSpPr/>
          <p:nvPr/>
        </p:nvSpPr>
        <p:spPr>
          <a:xfrm>
            <a:off x="9678085" y="4328267"/>
            <a:ext cx="984740" cy="1372865"/>
          </a:xfrm>
          <a:custGeom>
            <a:avLst/>
            <a:gdLst>
              <a:gd name="connsiteX0" fmla="*/ 0 w 984740"/>
              <a:gd name="connsiteY0" fmla="*/ 1372865 h 1372865"/>
              <a:gd name="connsiteX1" fmla="*/ 961822 w 984740"/>
              <a:gd name="connsiteY1" fmla="*/ 787109 h 1372865"/>
              <a:gd name="connsiteX2" fmla="*/ 658088 w 984740"/>
              <a:gd name="connsiteY2" fmla="*/ 0 h 137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4740" h="1372865" extrusionOk="0">
                <a:moveTo>
                  <a:pt x="0" y="1372865"/>
                </a:moveTo>
                <a:cubicBezTo>
                  <a:pt x="436634" y="1192049"/>
                  <a:pt x="894840" y="1041526"/>
                  <a:pt x="961822" y="787109"/>
                </a:cubicBezTo>
                <a:cubicBezTo>
                  <a:pt x="1067128" y="582746"/>
                  <a:pt x="743744" y="198013"/>
                  <a:pt x="658088" y="0"/>
                </a:cubicBezTo>
              </a:path>
            </a:pathLst>
          </a:custGeom>
          <a:noFill/>
          <a:ln w="47625" cap="rnd">
            <a:solidFill>
              <a:srgbClr val="C00000"/>
            </a:solidFill>
            <a:tailEnd type="triangle"/>
            <a:extLst>
              <a:ext uri="{C807C97D-BFC1-408E-A445-0C87EB9F89A2}">
                <ask:lineSketchStyleProps xmlns:ask="http://schemas.microsoft.com/office/drawing/2018/sketchyshapes" sd="3804675631">
                  <a:custGeom>
                    <a:avLst/>
                    <a:gdLst>
                      <a:gd name="connsiteX0" fmla="*/ 0 w 912183"/>
                      <a:gd name="connsiteY0" fmla="*/ 1758462 h 1758462"/>
                      <a:gd name="connsiteX1" fmla="*/ 890954 w 912183"/>
                      <a:gd name="connsiteY1" fmla="*/ 1008185 h 1758462"/>
                      <a:gd name="connsiteX2" fmla="*/ 609600 w 912183"/>
                      <a:gd name="connsiteY2" fmla="*/ 0 h 1758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12183" h="1758462">
                        <a:moveTo>
                          <a:pt x="0" y="1758462"/>
                        </a:moveTo>
                        <a:cubicBezTo>
                          <a:pt x="394677" y="1529862"/>
                          <a:pt x="789354" y="1301262"/>
                          <a:pt x="890954" y="1008185"/>
                        </a:cubicBezTo>
                        <a:cubicBezTo>
                          <a:pt x="992554" y="715108"/>
                          <a:pt x="701431" y="240323"/>
                          <a:pt x="60960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4FEF-53A5-844C-AC22-F8C83DC4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9" y="447194"/>
            <a:ext cx="10515600" cy="738845"/>
          </a:xfrm>
        </p:spPr>
        <p:txBody>
          <a:bodyPr/>
          <a:lstStyle/>
          <a:p>
            <a:r>
              <a:rPr lang="en-US"/>
              <a:t>About the ADL Initiative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E11049-E4C4-461F-AF7D-0A1F95257C11}"/>
              </a:ext>
            </a:extLst>
          </p:cNvPr>
          <p:cNvSpPr txBox="1">
            <a:spLocks/>
          </p:cNvSpPr>
          <p:nvPr/>
        </p:nvSpPr>
        <p:spPr>
          <a:xfrm>
            <a:off x="11674231" y="6385065"/>
            <a:ext cx="50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4888B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D77E8-1697-42D6-AC8B-649E93CD7F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4888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4888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6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D3EDF-92C4-C342-83B8-1FFA45D9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983BD-A4FB-9C4A-97EF-CF98798D6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D654F-653D-4641-8404-F68AF90A4C11}"/>
              </a:ext>
            </a:extLst>
          </p:cNvPr>
          <p:cNvSpPr txBox="1"/>
          <p:nvPr/>
        </p:nvSpPr>
        <p:spPr>
          <a:xfrm>
            <a:off x="-11430" y="816861"/>
            <a:ext cx="1218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Lines of Effort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6382E4-BDA7-D149-949F-D4C2B4DF703B}"/>
              </a:ext>
            </a:extLst>
          </p:cNvPr>
          <p:cNvGrpSpPr/>
          <p:nvPr/>
        </p:nvGrpSpPr>
        <p:grpSpPr>
          <a:xfrm>
            <a:off x="849831" y="1848836"/>
            <a:ext cx="10492339" cy="3733418"/>
            <a:chOff x="617621" y="1848836"/>
            <a:chExt cx="10492339" cy="37334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8CD66D-6855-C541-830E-60831648827B}"/>
                </a:ext>
              </a:extLst>
            </p:cNvPr>
            <p:cNvSpPr/>
            <p:nvPr/>
          </p:nvSpPr>
          <p:spPr>
            <a:xfrm>
              <a:off x="617621" y="1848836"/>
              <a:ext cx="10492339" cy="3733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026" name="Picture 2" descr="globe with laptop and mobile devices demonstrating learning modernization">
              <a:extLst>
                <a:ext uri="{FF2B5EF4-FFF2-40B4-BE49-F238E27FC236}">
                  <a16:creationId xmlns:a16="http://schemas.microsoft.com/office/drawing/2014/main" id="{66F8DDD8-2280-D64C-B1B8-48761672B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985" y="2069524"/>
              <a:ext cx="3114631" cy="2548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ack of documents with department of defense logo on top document in stack">
              <a:extLst>
                <a:ext uri="{FF2B5EF4-FFF2-40B4-BE49-F238E27FC236}">
                  <a16:creationId xmlns:a16="http://schemas.microsoft.com/office/drawing/2014/main" id="{4EFDC213-D605-E44B-9CE5-291BF5CC9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114" y="2097657"/>
              <a:ext cx="3097439" cy="253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ands connected and revolving in a diamond shaped motion">
              <a:extLst>
                <a:ext uri="{FF2B5EF4-FFF2-40B4-BE49-F238E27FC236}">
                  <a16:creationId xmlns:a16="http://schemas.microsoft.com/office/drawing/2014/main" id="{3ED98152-BEBD-1546-B64D-C7ED89DD9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489" y="2214875"/>
              <a:ext cx="2936979" cy="240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&amp;D for Distributed Learning Modernization - informs - Distributed Learning Policy and Technical Guidelines - guides - Implementation Support and Cross-Coordination">
              <a:extLst>
                <a:ext uri="{FF2B5EF4-FFF2-40B4-BE49-F238E27FC236}">
                  <a16:creationId xmlns:a16="http://schemas.microsoft.com/office/drawing/2014/main" id="{392371FA-800B-EF4F-BADB-10AE71268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305" y="4620889"/>
              <a:ext cx="9014898" cy="74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45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652FD7-C661-4499-A4F6-E3BFDE9D81E5}"/>
              </a:ext>
            </a:extLst>
          </p:cNvPr>
          <p:cNvSpPr/>
          <p:nvPr/>
        </p:nvSpPr>
        <p:spPr>
          <a:xfrm>
            <a:off x="517769" y="1186039"/>
            <a:ext cx="7963291" cy="4951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FUNDED RESEARCH PROJECTS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 </a:t>
            </a:r>
            <a:r>
              <a:rPr lang="en-US" sz="2000" dirty="0">
                <a:cs typeface="Arial"/>
              </a:rPr>
              <a:t>Total Learning Architecture, Enterprise Course Catalog, other modernization efforts</a:t>
            </a:r>
            <a:endParaRPr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COMMITMENT TO OPEN SOURCE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 </a:t>
            </a:r>
            <a:r>
              <a:rPr lang="en-US" sz="2000" dirty="0">
                <a:cs typeface="Arial"/>
              </a:rPr>
              <a:t>All ADL Initiative efforts are open source and widely shared – use of GitHub, Creative Commons licenses</a:t>
            </a:r>
            <a:endParaRPr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CHAMPION OF SPECS AND STANDARDS: </a:t>
            </a:r>
            <a:r>
              <a:rPr lang="en-US" sz="2000" dirty="0">
                <a:cs typeface="Arial"/>
              </a:rPr>
              <a:t>Developed SCORM® (ISO) and xAPI (IEEE), collaborated with Standards Development Organizations on many others and to standardize SCORM/xAPI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OUR WORK INFLUENCES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</a:t>
            </a:r>
            <a:r>
              <a:rPr lang="en-US" sz="2000" b="1" dirty="0">
                <a:cs typeface="Arial"/>
              </a:rPr>
              <a:t> </a:t>
            </a:r>
            <a:endParaRPr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</a:endParaRPr>
          </a:p>
          <a:p>
            <a:pPr marL="801370" lvl="1" indent="-344170">
              <a:lnSpc>
                <a:spcPct val="120000"/>
              </a:lnSpc>
              <a:buAutoNum type="arabicPeriod"/>
              <a:defRPr/>
            </a:pPr>
            <a:r>
              <a:rPr lang="en-US" sz="2000" b="1" dirty="0">
                <a:cs typeface="Arial"/>
              </a:rPr>
              <a:t>Industry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 </a:t>
            </a:r>
            <a:r>
              <a:rPr lang="en-US" sz="2000" dirty="0">
                <a:cs typeface="Arial"/>
              </a:rPr>
              <a:t>Products, Services, Contractors</a:t>
            </a:r>
            <a:endParaRPr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/>
            </a:endParaRPr>
          </a:p>
          <a:p>
            <a:pPr marL="801370" lvl="1" indent="-344170">
              <a:lnSpc>
                <a:spcPct val="120000"/>
              </a:lnSpc>
              <a:buAutoNum type="arabicPeriod"/>
              <a:defRPr/>
            </a:pPr>
            <a:r>
              <a:rPr lang="en-US" sz="2000" b="1" dirty="0">
                <a:cs typeface="Arial"/>
              </a:rPr>
              <a:t>Academia: </a:t>
            </a:r>
            <a:r>
              <a:rPr lang="en-US" sz="2000" dirty="0">
                <a:cs typeface="Arial"/>
              </a:rPr>
              <a:t>Research and Adoption</a:t>
            </a:r>
          </a:p>
          <a:p>
            <a:pPr marL="801370" lvl="1" indent="-34417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000" b="1" dirty="0">
                <a:cs typeface="Arial"/>
              </a:rPr>
              <a:t>Government: </a:t>
            </a:r>
            <a:r>
              <a:rPr lang="en-US" sz="2000" dirty="0">
                <a:cs typeface="Arial"/>
              </a:rPr>
              <a:t>Whole of Government and International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4FEF-53A5-844C-AC22-F8C83DC4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9" y="447194"/>
            <a:ext cx="10515600" cy="738845"/>
          </a:xfrm>
        </p:spPr>
        <p:txBody>
          <a:bodyPr/>
          <a:lstStyle/>
          <a:p>
            <a:r>
              <a:rPr lang="en-US" dirty="0"/>
              <a:t>Our Research and Development Work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E11049-E4C4-461F-AF7D-0A1F95257C11}"/>
              </a:ext>
            </a:extLst>
          </p:cNvPr>
          <p:cNvSpPr txBox="1">
            <a:spLocks/>
          </p:cNvSpPr>
          <p:nvPr/>
        </p:nvSpPr>
        <p:spPr>
          <a:xfrm>
            <a:off x="11684000" y="6360018"/>
            <a:ext cx="50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4888B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D77E8-1697-42D6-AC8B-649E93CD7F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4888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4888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A picture containing text, sign, red&#10;&#10;Description automatically generated">
            <a:extLst>
              <a:ext uri="{FF2B5EF4-FFF2-40B4-BE49-F238E27FC236}">
                <a16:creationId xmlns:a16="http://schemas.microsoft.com/office/drawing/2014/main" id="{D8097727-B3A2-4A83-916D-894F0328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648" y="1384619"/>
            <a:ext cx="1943100" cy="249555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E91961C-AAA1-40F8-864B-BFD6D82E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311" y="3920825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652FD7-C661-4499-A4F6-E3BFDE9D81E5}"/>
              </a:ext>
            </a:extLst>
          </p:cNvPr>
          <p:cNvSpPr/>
          <p:nvPr/>
        </p:nvSpPr>
        <p:spPr>
          <a:xfrm>
            <a:off x="517769" y="1212060"/>
            <a:ext cx="7963291" cy="421333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THE DODI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 </a:t>
            </a:r>
            <a:r>
              <a:rPr lang="en-US" sz="2000" dirty="0">
                <a:cs typeface="Arial"/>
              </a:rPr>
              <a:t>Provides specific guidance on acquisition and use of Distributed Learning</a:t>
            </a:r>
            <a:endParaRPr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REFERENCE UPDATES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 </a:t>
            </a:r>
            <a:r>
              <a:rPr lang="en-US" sz="2000" dirty="0">
                <a:cs typeface="Arial"/>
              </a:rPr>
              <a:t>DoDI links out to a "living document" at </a:t>
            </a:r>
            <a:r>
              <a:rPr lang="en-US" sz="2000" dirty="0">
                <a:ea typeface="+mn-lt"/>
                <a:cs typeface="+mn-lt"/>
                <a:hlinkClick r:id="rId2"/>
              </a:rPr>
              <a:t>https://adlnet.gov/policy/fungible/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GROWING OVER TIME: </a:t>
            </a:r>
            <a:r>
              <a:rPr lang="en-US" sz="2000" dirty="0">
                <a:cs typeface="Arial"/>
              </a:rPr>
              <a:t>The original DoDI included only SCORM specifics, then added xAPI, and has added many more specs, standards, concepts, and requirements</a:t>
            </a:r>
          </a:p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2000" b="1" dirty="0">
                <a:cs typeface="Arial"/>
              </a:rPr>
              <a:t>UPDATES EXECUTED BY A WORKING GROUP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/>
              </a:rPr>
              <a:t>:</a:t>
            </a:r>
            <a:r>
              <a:rPr lang="en-US" sz="2000" b="1" dirty="0">
                <a:cs typeface="Arial"/>
              </a:rPr>
              <a:t> </a:t>
            </a:r>
            <a:r>
              <a:rPr lang="en-US" sz="2000" dirty="0">
                <a:cs typeface="Arial"/>
              </a:rPr>
              <a:t>The DoDI is updated twice annually and is done by a process of collective requirements gathering, edits, feedback, and voting. </a:t>
            </a:r>
            <a:endParaRPr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4FEF-53A5-844C-AC22-F8C83DC4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9" y="447194"/>
            <a:ext cx="10515600" cy="738845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Policy Influence via Department of Defense Instruction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E11049-E4C4-461F-AF7D-0A1F95257C11}"/>
              </a:ext>
            </a:extLst>
          </p:cNvPr>
          <p:cNvSpPr txBox="1">
            <a:spLocks/>
          </p:cNvSpPr>
          <p:nvPr/>
        </p:nvSpPr>
        <p:spPr>
          <a:xfrm>
            <a:off x="11684000" y="6398655"/>
            <a:ext cx="50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4888B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D77E8-1697-42D6-AC8B-649E93CD7F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4888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4888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6F7452-C6A6-49BA-99E6-5EE3527874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396" y="1378189"/>
            <a:ext cx="3198835" cy="38810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4FEF-53A5-844C-AC22-F8C83DC4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94"/>
            <a:ext cx="12191999" cy="738845"/>
          </a:xfrm>
        </p:spPr>
        <p:txBody>
          <a:bodyPr/>
          <a:lstStyle/>
          <a:p>
            <a:pPr algn="ctr"/>
            <a:r>
              <a:rPr lang="en-US" dirty="0"/>
              <a:t>A Year in the Life of the DoDI (They Grow Up So Fast)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E11049-E4C4-461F-AF7D-0A1F95257C11}"/>
              </a:ext>
            </a:extLst>
          </p:cNvPr>
          <p:cNvSpPr txBox="1">
            <a:spLocks/>
          </p:cNvSpPr>
          <p:nvPr/>
        </p:nvSpPr>
        <p:spPr>
          <a:xfrm>
            <a:off x="11684000" y="6410806"/>
            <a:ext cx="50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4888B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D77E8-1697-42D6-AC8B-649E93CD7F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4888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4888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0618F2E6-85B5-4920-BE6A-88F80D8C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66" y="1258745"/>
            <a:ext cx="9767669" cy="51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6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D3EDF-92C4-C342-83B8-1FFA45D9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983BD-A4FB-9C4A-97EF-CF98798D6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D654F-653D-4641-8404-F68AF90A4C11}"/>
              </a:ext>
            </a:extLst>
          </p:cNvPr>
          <p:cNvSpPr txBox="1"/>
          <p:nvPr/>
        </p:nvSpPr>
        <p:spPr>
          <a:xfrm>
            <a:off x="847042" y="157606"/>
            <a:ext cx="104923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Lines of Effort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[Outreach] Overcome the research–practice gap by “diffusing innovation” through communication, customer service, and community leadership Supporting Tasks: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Strategic Messaging: Create and execute strategic communications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Facilitating Adoption: Facilitate early adoption of ADL innovations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Building Community: Foster collaborative communities around ADL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6382E4-BDA7-D149-949F-D4C2B4DF703B}"/>
              </a:ext>
            </a:extLst>
          </p:cNvPr>
          <p:cNvGrpSpPr/>
          <p:nvPr/>
        </p:nvGrpSpPr>
        <p:grpSpPr>
          <a:xfrm>
            <a:off x="847042" y="2522986"/>
            <a:ext cx="10492339" cy="3733418"/>
            <a:chOff x="617621" y="1848836"/>
            <a:chExt cx="10492339" cy="37334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8CD66D-6855-C541-830E-60831648827B}"/>
                </a:ext>
              </a:extLst>
            </p:cNvPr>
            <p:cNvSpPr/>
            <p:nvPr/>
          </p:nvSpPr>
          <p:spPr>
            <a:xfrm>
              <a:off x="617621" y="1848836"/>
              <a:ext cx="10492339" cy="3733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026" name="Picture 2" descr="globe with laptop and mobile devices demonstrating learning modernization">
              <a:extLst>
                <a:ext uri="{FF2B5EF4-FFF2-40B4-BE49-F238E27FC236}">
                  <a16:creationId xmlns:a16="http://schemas.microsoft.com/office/drawing/2014/main" id="{66F8DDD8-2280-D64C-B1B8-48761672B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985" y="2069524"/>
              <a:ext cx="3114631" cy="2548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ack of documents with department of defense logo on top document in stack">
              <a:extLst>
                <a:ext uri="{FF2B5EF4-FFF2-40B4-BE49-F238E27FC236}">
                  <a16:creationId xmlns:a16="http://schemas.microsoft.com/office/drawing/2014/main" id="{4EFDC213-D605-E44B-9CE5-291BF5CC9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114" y="2097657"/>
              <a:ext cx="3097439" cy="253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ands connected and revolving in a diamond shaped motion">
              <a:extLst>
                <a:ext uri="{FF2B5EF4-FFF2-40B4-BE49-F238E27FC236}">
                  <a16:creationId xmlns:a16="http://schemas.microsoft.com/office/drawing/2014/main" id="{3ED98152-BEBD-1546-B64D-C7ED89DD9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489" y="2214875"/>
              <a:ext cx="2936979" cy="240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&amp;D for Distributed Learning Modernization - informs - Distributed Learning Policy and Technical Guidelines - guides - Implementation Support and Cross-Coordination">
              <a:extLst>
                <a:ext uri="{FF2B5EF4-FFF2-40B4-BE49-F238E27FC236}">
                  <a16:creationId xmlns:a16="http://schemas.microsoft.com/office/drawing/2014/main" id="{392371FA-800B-EF4F-BADB-10AE71268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305" y="4620889"/>
              <a:ext cx="9014898" cy="74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9452BEF3-4554-844C-9D6E-B19569AF66F8}"/>
              </a:ext>
            </a:extLst>
          </p:cNvPr>
          <p:cNvSpPr/>
          <p:nvPr/>
        </p:nvSpPr>
        <p:spPr>
          <a:xfrm>
            <a:off x="7613984" y="2276588"/>
            <a:ext cx="3456557" cy="4380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7_Office Theme">
  <a:themeElements>
    <a:clrScheme name="Custom 4">
      <a:dk1>
        <a:srgbClr val="FFFFFF"/>
      </a:dk1>
      <a:lt1>
        <a:srgbClr val="000000"/>
      </a:lt1>
      <a:dk2>
        <a:srgbClr val="1C3664"/>
      </a:dk2>
      <a:lt2>
        <a:srgbClr val="D2D6DB"/>
      </a:lt2>
      <a:accent1>
        <a:srgbClr val="0950B7"/>
      </a:accent1>
      <a:accent2>
        <a:srgbClr val="AD181F"/>
      </a:accent2>
      <a:accent3>
        <a:srgbClr val="006698"/>
      </a:accent3>
      <a:accent4>
        <a:srgbClr val="F7E983"/>
      </a:accent4>
      <a:accent5>
        <a:srgbClr val="D3D7DB"/>
      </a:accent5>
      <a:accent6>
        <a:srgbClr val="40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L_Initiative_Powerpoint_Template+Instructions_2018_16x9" id="{BD4918D3-161D-4DB3-8237-3985C5B69DB7}" vid="{5615616F-DBE8-4913-B7D2-7A1E43CFD6CD}"/>
    </a:ext>
  </a:extLst>
</a:theme>
</file>

<file path=ppt/theme/theme2.xml><?xml version="1.0" encoding="utf-8"?>
<a:theme xmlns:a="http://schemas.openxmlformats.org/drawingml/2006/main" name="Office Theme">
  <a:themeElements>
    <a:clrScheme name="Custom 21">
      <a:dk1>
        <a:srgbClr val="FFFFFF"/>
      </a:dk1>
      <a:lt1>
        <a:srgbClr val="000000"/>
      </a:lt1>
      <a:dk2>
        <a:srgbClr val="1C3664"/>
      </a:dk2>
      <a:lt2>
        <a:srgbClr val="D2D6DB"/>
      </a:lt2>
      <a:accent1>
        <a:srgbClr val="006698"/>
      </a:accent1>
      <a:accent2>
        <a:srgbClr val="AD181F"/>
      </a:accent2>
      <a:accent3>
        <a:srgbClr val="0950B7"/>
      </a:accent3>
      <a:accent4>
        <a:srgbClr val="F7E983"/>
      </a:accent4>
      <a:accent5>
        <a:srgbClr val="D3D7DB"/>
      </a:accent5>
      <a:accent6>
        <a:srgbClr val="40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L PPT Template_Classic" id="{165AE053-4D3A-1547-BFDA-CF1441426857}" vid="{FD6B2E6B-C3A7-074B-8A8B-80F0A2FC7D3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1229</Words>
  <Application>Microsoft Macintosh PowerPoint</Application>
  <PresentationFormat>Widescreen</PresentationFormat>
  <Paragraphs>187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Times New Roman</vt:lpstr>
      <vt:lpstr>Wingdings</vt:lpstr>
      <vt:lpstr>7_Office Theme</vt:lpstr>
      <vt:lpstr>Office Theme</vt:lpstr>
      <vt:lpstr>Outreach Best Practices ADL Initiative </vt:lpstr>
      <vt:lpstr>PowerPoint Presentation</vt:lpstr>
      <vt:lpstr>PowerPoint Presentation</vt:lpstr>
      <vt:lpstr>About the ADL Initiative</vt:lpstr>
      <vt:lpstr>PowerPoint Presentation</vt:lpstr>
      <vt:lpstr>Our Research and Development Work</vt:lpstr>
      <vt:lpstr>Policy Influence via Department of Defense Instruction</vt:lpstr>
      <vt:lpstr>A Year in the Life of the DoDI (They Grow Up So Fast)</vt:lpstr>
      <vt:lpstr>PowerPoint Presentation</vt:lpstr>
      <vt:lpstr>Outreach  Organizational Structure</vt:lpstr>
      <vt:lpstr>Outreach Use Cases</vt:lpstr>
      <vt:lpstr>Outreach Use Cases</vt:lpstr>
      <vt:lpstr>Outreach Use Cases</vt:lpstr>
      <vt:lpstr>Key Tips</vt:lpstr>
      <vt:lpstr>Enabling a NIEM Learning &amp; Development Domain</vt:lpstr>
      <vt:lpstr>Implementing Best Practices</vt:lpstr>
      <vt:lpstr>Value Proposition</vt:lpstr>
      <vt:lpstr>Proposed Organization Chart  Learning &amp; Development Domain </vt:lpstr>
      <vt:lpstr>Questions/Comments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Digital Learning Modernization (EDLM)</dc:title>
  <dc:creator>Sae Schatz</dc:creator>
  <cp:lastModifiedBy>Elizabeth Bradley</cp:lastModifiedBy>
  <cp:revision>2</cp:revision>
  <dcterms:created xsi:type="dcterms:W3CDTF">2020-05-29T16:28:39Z</dcterms:created>
  <dcterms:modified xsi:type="dcterms:W3CDTF">2021-09-10T19:11:34Z</dcterms:modified>
</cp:coreProperties>
</file>